
<file path=[Content_Types].xml><?xml version="1.0" encoding="utf-8"?>
<Types xmlns="http://schemas.openxmlformats.org/package/2006/content-types">
  <Default Extension="gif" ContentType="image/gif"/>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comments.xml" ContentType="application/vnd.openxmlformats-officedocument.wordprocessingml.comments+xml"/>
  <Override PartName="/word/commentsExtended.xml" ContentType="application/vnd.openxmlformats-officedocument.wordprocessingml.commentsExtended+xml"/>
  <Override PartName="/word/commentsIds.xml" ContentType="application/vnd.openxmlformats-officedocument.wordprocessingml.commentsIds+xml"/>
  <Override PartName="/word/commentsExtensible.xml" ContentType="application/vnd.openxmlformats-officedocument.wordprocessingml.commentsExtensible+xml"/>
  <Override PartName="/word/header1.xml" ContentType="application/vnd.openxmlformats-officedocument.wordprocessingml.header+xml"/>
  <Override PartName="/word/footer1.xml" ContentType="application/vnd.openxmlformats-officedocument.wordprocessingml.footer+xml"/>
  <Override PartName="/word/fontTable.xml" ContentType="application/vnd.openxmlformats-officedocument.wordprocessingml.fontTable+xml"/>
  <Override PartName="/word/people.xml" ContentType="application/vnd.openxmlformats-officedocument.wordprocessingml.peop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5" Type="http://schemas.microsoft.com/office/2020/02/relationships/classificationlabels" Target="docMetadata/LabelInfo.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p w14:paraId="02FBD49D" w14:textId="77777777" w:rsidR="00143F26" w:rsidRDefault="00143F26" w:rsidP="00143F26">
      <w:pPr>
        <w:shd w:val="clear" w:color="auto" w:fill="FFFFFF"/>
        <w:spacing w:after="0" w:line="276" w:lineRule="auto"/>
        <w:jc w:val="both"/>
        <w:rPr>
          <w:rFonts w:ascii="Verdana" w:eastAsia="Century Gothic" w:hAnsi="Verdana" w:cs="Century Gothic"/>
          <w:sz w:val="20"/>
          <w:szCs w:val="20"/>
          <w:lang w:val="es-ES"/>
        </w:rPr>
      </w:pPr>
      <w:bookmarkStart w:id="0" w:name="_Hlk143780582"/>
    </w:p>
    <w:p w14:paraId="12182FE7" w14:textId="77777777" w:rsidR="00143F26" w:rsidRPr="00CC4AB6" w:rsidRDefault="00143F26" w:rsidP="00143F26">
      <w:pPr>
        <w:shd w:val="clear" w:color="auto" w:fill="FFFFFF"/>
        <w:spacing w:after="0" w:line="276" w:lineRule="auto"/>
        <w:jc w:val="both"/>
        <w:rPr>
          <w:rFonts w:ascii="Verdana" w:eastAsia="Century Gothic" w:hAnsi="Verdana" w:cs="Century Gothic"/>
          <w:b/>
          <w:bCs/>
          <w:lang w:val="es-ES"/>
        </w:rPr>
      </w:pPr>
      <w:r w:rsidRPr="00CC4AB6">
        <w:rPr>
          <w:rFonts w:ascii="Verdana" w:eastAsia="Century Gothic" w:hAnsi="Verdana" w:cs="Century Gothic"/>
          <w:b/>
          <w:bCs/>
        </w:rPr>
        <w:t>CONVENIOS SOLIDARIOS –  Ejercicio de la ingeniería -  Dirección técnica por profesional legalmente habilitado.</w:t>
      </w:r>
    </w:p>
    <w:p w14:paraId="44F2727C" w14:textId="77777777" w:rsidR="00143F26" w:rsidRDefault="00143F26" w:rsidP="00143F26">
      <w:pPr>
        <w:shd w:val="clear" w:color="auto" w:fill="FFFFFF"/>
        <w:spacing w:after="0" w:line="240" w:lineRule="auto"/>
        <w:jc w:val="both"/>
        <w:rPr>
          <w:rFonts w:ascii="Verdana" w:eastAsia="Century Gothic" w:hAnsi="Verdana" w:cs="Century Gothic"/>
          <w:sz w:val="20"/>
          <w:szCs w:val="20"/>
          <w:lang w:val="es-ES"/>
        </w:rPr>
      </w:pPr>
    </w:p>
    <w:p w14:paraId="241EC70E" w14:textId="77777777" w:rsidR="00143F26" w:rsidRPr="00C969B7" w:rsidRDefault="00143F26" w:rsidP="00143F26">
      <w:pPr>
        <w:shd w:val="clear" w:color="auto" w:fill="FFFFFF"/>
        <w:spacing w:after="0" w:line="240" w:lineRule="auto"/>
        <w:jc w:val="both"/>
        <w:rPr>
          <w:rFonts w:ascii="Verdana" w:eastAsia="Calibri" w:hAnsi="Verdana" w:cs="Arial"/>
          <w:color w:val="000000"/>
          <w:sz w:val="20"/>
          <w:szCs w:val="20"/>
          <w:lang w:val="es-ES"/>
        </w:rPr>
      </w:pPr>
      <w:r w:rsidRPr="00C969B7">
        <w:rPr>
          <w:rFonts w:ascii="Verdana" w:eastAsia="Century Gothic" w:hAnsi="Verdana" w:cs="Century Gothic"/>
          <w:sz w:val="20"/>
          <w:szCs w:val="20"/>
          <w:lang w:val="es-ES"/>
        </w:rPr>
        <w:t xml:space="preserve">De acuerdo con esta disposición, cuando las actividades que se desarrollen con ocasión de un convenio solidario impliquen el ejercicio de la ingeniería, debe garantizarse que estas sean dirigidas por un profesional que cumpla las condiciones previstas en la ley, </w:t>
      </w:r>
      <w:r w:rsidRPr="00C969B7">
        <w:rPr>
          <w:rFonts w:ascii="Verdana" w:eastAsia="Calibri" w:hAnsi="Verdana" w:cs="Arial"/>
          <w:color w:val="000000"/>
          <w:sz w:val="20"/>
          <w:szCs w:val="20"/>
          <w:lang w:val="es-ES"/>
        </w:rPr>
        <w:t xml:space="preserve">el cual deberá ser vinculado por la Entidad Estatal o el Organismo de Acción Comunal, dependiendo del análisis realizado para determinar el responsable de dicha obligación. </w:t>
      </w:r>
    </w:p>
    <w:p w14:paraId="4BC72CEA" w14:textId="77777777" w:rsidR="00143F26" w:rsidRPr="00C969B7" w:rsidRDefault="00143F26" w:rsidP="00143F26">
      <w:pPr>
        <w:shd w:val="clear" w:color="auto" w:fill="FFFFFF"/>
        <w:spacing w:after="0" w:line="240" w:lineRule="auto"/>
        <w:ind w:firstLine="708"/>
        <w:jc w:val="both"/>
        <w:rPr>
          <w:rFonts w:ascii="Verdana" w:eastAsia="Calibri" w:hAnsi="Verdana" w:cs="Arial"/>
          <w:color w:val="000000"/>
          <w:sz w:val="20"/>
          <w:szCs w:val="20"/>
          <w:lang w:val="es-ES"/>
        </w:rPr>
      </w:pPr>
    </w:p>
    <w:p w14:paraId="3312FC21" w14:textId="77777777" w:rsidR="00143F26" w:rsidRDefault="00143F26" w:rsidP="00143F26">
      <w:pPr>
        <w:shd w:val="clear" w:color="auto" w:fill="FFFFFF"/>
        <w:spacing w:after="0" w:line="240" w:lineRule="auto"/>
        <w:jc w:val="both"/>
        <w:rPr>
          <w:rFonts w:ascii="Verdana" w:eastAsia="Century Gothic" w:hAnsi="Verdana" w:cs="Century Gothic"/>
          <w:sz w:val="20"/>
          <w:szCs w:val="20"/>
          <w:lang w:val="es-ES"/>
        </w:rPr>
      </w:pPr>
      <w:r w:rsidRPr="00C969B7">
        <w:rPr>
          <w:rFonts w:ascii="Verdana" w:eastAsia="Century Gothic" w:hAnsi="Verdana" w:cs="Century Gothic"/>
          <w:sz w:val="20"/>
          <w:szCs w:val="20"/>
          <w:lang w:val="es-ES"/>
        </w:rPr>
        <w:t>Esta obligación se encuentra relacionada con el ejercicio profesional de la ingeniería y tiene como finalidad garantizar que las actividades que requieren conocimientos propios de esta profesión sean dirigidas por una persona legalmente habilitada para ello.</w:t>
      </w:r>
    </w:p>
    <w:p w14:paraId="7A5F3FC6" w14:textId="77777777" w:rsidR="00143F26" w:rsidRPr="0032647C" w:rsidRDefault="00143F26" w:rsidP="00143F26">
      <w:pPr>
        <w:shd w:val="clear" w:color="auto" w:fill="FFFFFF"/>
        <w:spacing w:after="0" w:line="276" w:lineRule="auto"/>
        <w:jc w:val="both"/>
        <w:rPr>
          <w:rFonts w:ascii="Verdana" w:eastAsia="Century Gothic" w:hAnsi="Verdana" w:cs="Century Gothic"/>
          <w:b/>
          <w:bCs/>
          <w:sz w:val="20"/>
          <w:szCs w:val="20"/>
          <w:lang w:val="es-ES"/>
        </w:rPr>
      </w:pPr>
    </w:p>
    <w:p w14:paraId="331E7B34" w14:textId="77777777" w:rsidR="00143F26" w:rsidRPr="0032647C" w:rsidRDefault="00143F26" w:rsidP="00143F26">
      <w:pPr>
        <w:shd w:val="clear" w:color="auto" w:fill="FFFFFF"/>
        <w:spacing w:after="0" w:line="276" w:lineRule="auto"/>
        <w:jc w:val="both"/>
        <w:rPr>
          <w:rFonts w:ascii="Verdana" w:eastAsia="Century Gothic" w:hAnsi="Verdana" w:cs="Century Gothic"/>
          <w:b/>
          <w:bCs/>
          <w:sz w:val="20"/>
          <w:szCs w:val="20"/>
          <w:lang w:val="es-ES"/>
        </w:rPr>
      </w:pPr>
      <w:r w:rsidRPr="0032647C">
        <w:rPr>
          <w:rFonts w:ascii="Verdana" w:eastAsia="Century Gothic" w:hAnsi="Verdana" w:cs="Century Gothic"/>
          <w:b/>
          <w:bCs/>
          <w:sz w:val="20"/>
          <w:szCs w:val="20"/>
          <w:lang w:val="es-ES"/>
        </w:rPr>
        <w:t>INHABILIDADES E INCOMPATIBILIDADES – Régimen aplicable - Supervisor</w:t>
      </w:r>
    </w:p>
    <w:p w14:paraId="33693F80" w14:textId="77777777" w:rsidR="00143F26" w:rsidRDefault="00143F26" w:rsidP="00143F26">
      <w:pPr>
        <w:spacing w:after="0" w:line="240" w:lineRule="auto"/>
        <w:jc w:val="both"/>
        <w:rPr>
          <w:rFonts w:ascii="Verdana" w:eastAsia="Calibri" w:hAnsi="Verdana" w:cs="Arial"/>
          <w:color w:val="000000"/>
          <w:sz w:val="18"/>
          <w:szCs w:val="18"/>
          <w:lang w:val="es-ES"/>
        </w:rPr>
      </w:pPr>
    </w:p>
    <w:p w14:paraId="67B5E185" w14:textId="77777777" w:rsidR="00143F26" w:rsidRPr="0032647C" w:rsidRDefault="00143F26" w:rsidP="00143F26">
      <w:pPr>
        <w:spacing w:after="0" w:line="240" w:lineRule="auto"/>
        <w:jc w:val="both"/>
        <w:rPr>
          <w:rFonts w:ascii="Verdana" w:eastAsia="Arial" w:hAnsi="Verdana" w:cs="Arial"/>
          <w:bCs/>
          <w:color w:val="000000" w:themeColor="text1"/>
          <w:sz w:val="20"/>
          <w:szCs w:val="20"/>
        </w:rPr>
      </w:pPr>
      <w:r w:rsidRPr="0032647C">
        <w:rPr>
          <w:rFonts w:ascii="Verdana" w:eastAsia="Arial" w:hAnsi="Verdana" w:cs="Arial"/>
          <w:bCs/>
          <w:color w:val="000000" w:themeColor="text1"/>
          <w:sz w:val="20"/>
          <w:szCs w:val="20"/>
        </w:rPr>
        <w:t xml:space="preserve">Conforme a lo anterior, las inhabilidades son restricciones fijadas por el Constituyente y el Legislador que tienen por fin limitar el acceso al ejercicio de cargos o funciones públicas, ello quiere decir que tienen un carácter prohibitivo, y por consiguiente, son taxativas y su interpretación es restrictiva, sin que se puedan buscar analogías o aducirse razones para hacerlas extensivas a casos no comprendidos por el legislador, pues la voluntad de éste no puede ser suplantada, en detrimento de derechos de terceros o de intereses sociales que exigen la sujeción estricta al texto de la ley prohibitiva. </w:t>
      </w:r>
    </w:p>
    <w:p w14:paraId="4799AB38" w14:textId="77777777" w:rsidR="00143F26" w:rsidRDefault="00143F26" w:rsidP="00143F26">
      <w:pPr>
        <w:spacing w:after="0" w:line="240" w:lineRule="auto"/>
        <w:jc w:val="both"/>
        <w:rPr>
          <w:rFonts w:ascii="Verdana" w:eastAsia="Arial" w:hAnsi="Verdana" w:cs="Arial"/>
          <w:bCs/>
          <w:color w:val="000000" w:themeColor="text1"/>
          <w:sz w:val="20"/>
          <w:szCs w:val="20"/>
        </w:rPr>
      </w:pPr>
    </w:p>
    <w:p w14:paraId="6D4A5F81" w14:textId="77777777" w:rsidR="00143F26" w:rsidRPr="0032647C" w:rsidRDefault="00143F26" w:rsidP="00143F26">
      <w:pPr>
        <w:spacing w:after="0" w:line="240" w:lineRule="auto"/>
        <w:jc w:val="both"/>
        <w:rPr>
          <w:rFonts w:ascii="Verdana" w:eastAsia="Century Gothic" w:hAnsi="Verdana" w:cs="Century Gothic"/>
          <w:sz w:val="20"/>
          <w:szCs w:val="20"/>
        </w:rPr>
      </w:pPr>
      <w:r w:rsidRPr="0032647C">
        <w:rPr>
          <w:rFonts w:ascii="Verdana" w:eastAsia="Century Gothic" w:hAnsi="Verdana" w:cs="Century Gothic"/>
          <w:sz w:val="20"/>
          <w:szCs w:val="20"/>
        </w:rPr>
        <w:t>En consecuencia, para afirmar que existe una incompatibilidad entre el ejercicio de la dirección técnica de labores de ingeniería y la supervisión del convenio, sería necesario identificar una disposición constitucional o legal que establezca expresamente dicha prohibición. Sin embargo, no se advierte una norma de carácter general que impida al ingeniero encargado de dirigir técnicamente las labores de ingeniería ejercer, de manera simultánea, la supervisión del convenio en cuyo marco estas se desarrollan. Por tanto, la sola concurrencia de ambas funciones no configura, por sí misma, una inhabilidad, incompatibilidad o prohibición jurídica.</w:t>
      </w:r>
    </w:p>
    <w:p w14:paraId="593EC1BC" w14:textId="77777777" w:rsidR="00143F26" w:rsidRDefault="00143F26" w:rsidP="00143F26">
      <w:pPr>
        <w:spacing w:after="0" w:line="240" w:lineRule="auto"/>
        <w:jc w:val="both"/>
        <w:rPr>
          <w:rFonts w:ascii="Verdana" w:eastAsia="Arial" w:hAnsi="Verdana" w:cs="Arial"/>
          <w:bCs/>
          <w:color w:val="000000" w:themeColor="text1"/>
          <w:sz w:val="20"/>
          <w:szCs w:val="20"/>
        </w:rPr>
      </w:pPr>
    </w:p>
    <w:p w14:paraId="579B3C76" w14:textId="77777777" w:rsidR="00143F26" w:rsidRPr="0032647C" w:rsidRDefault="00143F26" w:rsidP="00143F26">
      <w:pPr>
        <w:spacing w:after="0" w:line="240" w:lineRule="auto"/>
        <w:jc w:val="both"/>
        <w:rPr>
          <w:rFonts w:ascii="Verdana" w:eastAsia="Century Gothic" w:hAnsi="Verdana" w:cs="Century Gothic"/>
          <w:sz w:val="20"/>
          <w:szCs w:val="20"/>
        </w:rPr>
      </w:pPr>
      <w:r w:rsidRPr="0032647C">
        <w:rPr>
          <w:rFonts w:ascii="Verdana" w:eastAsia="Century Gothic" w:hAnsi="Verdana" w:cs="Century Gothic"/>
          <w:sz w:val="20"/>
          <w:szCs w:val="20"/>
        </w:rPr>
        <w:t>Lo anterior debe entenderse sin perjuicio de que, en cada caso concreto, la entidad deba verificar la eventual configuración de un conflicto de intereses o de cualquier otra circunstancia que pueda comprometer la imparcialidad y objetividad en el ejercicio de las funciones de supervisión, de conformidad con las disposiciones que regulan estas materias.</w:t>
      </w:r>
    </w:p>
    <w:p w14:paraId="796B5BAC" w14:textId="77777777" w:rsidR="00143F26" w:rsidRPr="00F60ADA" w:rsidRDefault="00143F26" w:rsidP="00143F26">
      <w:pPr>
        <w:spacing w:after="0" w:line="276" w:lineRule="auto"/>
        <w:ind w:firstLine="709"/>
        <w:jc w:val="both"/>
        <w:rPr>
          <w:rFonts w:ascii="Verdana" w:eastAsia="Arial" w:hAnsi="Verdana" w:cs="Arial"/>
          <w:bCs/>
          <w:color w:val="000000" w:themeColor="text1"/>
        </w:rPr>
      </w:pPr>
    </w:p>
    <w:p w14:paraId="26A8C966" w14:textId="77777777" w:rsidR="00143F26" w:rsidRPr="00401B06" w:rsidRDefault="00143F26" w:rsidP="00143F26">
      <w:pPr>
        <w:spacing w:after="0"/>
        <w:rPr>
          <w:rFonts w:ascii="Verdana" w:eastAsia="Arial" w:hAnsi="Verdana" w:cs="Arial"/>
          <w:b/>
          <w:bCs/>
          <w:color w:val="000000" w:themeColor="text1"/>
        </w:rPr>
      </w:pPr>
      <w:r w:rsidRPr="00401B06">
        <w:rPr>
          <w:rFonts w:ascii="Verdana" w:eastAsia="Arial" w:hAnsi="Verdana" w:cs="Arial"/>
          <w:b/>
          <w:bCs/>
          <w:color w:val="000000" w:themeColor="text1"/>
        </w:rPr>
        <w:t xml:space="preserve">SUPERVISIÓN CONTRACTUAL - Concurrencia de funciones de dirección técnica y supervisión – Delimitación de funciones </w:t>
      </w:r>
    </w:p>
    <w:p w14:paraId="344327E5" w14:textId="77777777" w:rsidR="00143F26" w:rsidRDefault="00143F26" w:rsidP="00143F26">
      <w:pPr>
        <w:spacing w:after="0"/>
        <w:rPr>
          <w:rFonts w:ascii="Verdana" w:eastAsia="Verdana" w:hAnsi="Verdana" w:cs="Verdana"/>
        </w:rPr>
      </w:pPr>
    </w:p>
    <w:p w14:paraId="0F5E4DDE" w14:textId="77777777" w:rsidR="00143F26" w:rsidRPr="00401B06" w:rsidRDefault="00143F26" w:rsidP="00143F26">
      <w:pPr>
        <w:shd w:val="clear" w:color="auto" w:fill="FFFFFF"/>
        <w:spacing w:after="0" w:line="240" w:lineRule="auto"/>
        <w:jc w:val="both"/>
        <w:rPr>
          <w:rFonts w:ascii="Verdana" w:eastAsia="Century Gothic" w:hAnsi="Verdana" w:cs="Century Gothic"/>
          <w:sz w:val="21"/>
          <w:szCs w:val="21"/>
          <w:lang w:val="es-ES"/>
        </w:rPr>
      </w:pPr>
      <w:r w:rsidRPr="00401B06">
        <w:rPr>
          <w:rFonts w:ascii="Verdana" w:eastAsia="Century Gothic" w:hAnsi="Verdana" w:cs="Century Gothic"/>
          <w:sz w:val="21"/>
          <w:szCs w:val="21"/>
          <w:lang w:val="es-ES"/>
        </w:rPr>
        <w:lastRenderedPageBreak/>
        <w:t>Finalmente, la posibilidad de que un mismo profesional ejerza la dirección técnica y la supervisión debe entenderse bajo el principio de responsabilidad que orienta la actividad contractual.</w:t>
      </w:r>
    </w:p>
    <w:p w14:paraId="2FDDF0AD" w14:textId="77777777" w:rsidR="00143F26" w:rsidRPr="00401B06" w:rsidRDefault="00143F26" w:rsidP="00143F26">
      <w:pPr>
        <w:shd w:val="clear" w:color="auto" w:fill="FFFFFF"/>
        <w:spacing w:after="0" w:line="240" w:lineRule="auto"/>
        <w:jc w:val="both"/>
        <w:rPr>
          <w:rFonts w:ascii="Verdana" w:eastAsia="Century Gothic" w:hAnsi="Verdana" w:cs="Century Gothic"/>
          <w:sz w:val="21"/>
          <w:szCs w:val="21"/>
          <w:lang w:val="es-ES"/>
        </w:rPr>
      </w:pPr>
    </w:p>
    <w:p w14:paraId="7066EB12" w14:textId="77777777" w:rsidR="00143F26" w:rsidRPr="00401B06" w:rsidRDefault="00143F26" w:rsidP="00143F26">
      <w:pPr>
        <w:shd w:val="clear" w:color="auto" w:fill="FFFFFF"/>
        <w:spacing w:after="0" w:line="240" w:lineRule="auto"/>
        <w:jc w:val="both"/>
        <w:rPr>
          <w:rFonts w:ascii="Verdana" w:eastAsia="Century Gothic" w:hAnsi="Verdana" w:cs="Century Gothic"/>
          <w:sz w:val="21"/>
          <w:szCs w:val="21"/>
          <w:lang w:val="es-ES"/>
        </w:rPr>
      </w:pPr>
      <w:r w:rsidRPr="00401B06">
        <w:rPr>
          <w:rFonts w:ascii="Verdana" w:eastAsia="Century Gothic" w:hAnsi="Verdana" w:cs="Century Gothic"/>
          <w:sz w:val="21"/>
          <w:szCs w:val="21"/>
          <w:lang w:val="es-ES"/>
        </w:rPr>
        <w:t>El supervisor actúa en representación de la entidad estatal para realizar el seguimiento y vigilancia de la correcta ejecución del convenio. En consecuencia, debe encontrarse en condiciones de verificar objetivamente el cumplimiento de las obligaciones y advertir oportunamente cualquier incumplimiento, deficiencia o riesgo que pueda afectar el objeto.</w:t>
      </w:r>
    </w:p>
    <w:p w14:paraId="375503A8" w14:textId="77777777" w:rsidR="00143F26" w:rsidRPr="00401B06" w:rsidRDefault="00143F26" w:rsidP="00143F26">
      <w:pPr>
        <w:shd w:val="clear" w:color="auto" w:fill="FFFFFF"/>
        <w:spacing w:after="0" w:line="240" w:lineRule="auto"/>
        <w:ind w:firstLine="709"/>
        <w:jc w:val="both"/>
        <w:rPr>
          <w:rFonts w:ascii="Verdana" w:eastAsia="Century Gothic" w:hAnsi="Verdana" w:cs="Century Gothic"/>
          <w:sz w:val="21"/>
          <w:szCs w:val="21"/>
          <w:lang w:val="es-ES"/>
        </w:rPr>
      </w:pPr>
    </w:p>
    <w:p w14:paraId="537A1015" w14:textId="77777777" w:rsidR="00143F26" w:rsidRPr="00401B06" w:rsidRDefault="00143F26" w:rsidP="00143F26">
      <w:pPr>
        <w:shd w:val="clear" w:color="auto" w:fill="FFFFFF"/>
        <w:spacing w:after="0" w:line="240" w:lineRule="auto"/>
        <w:jc w:val="both"/>
        <w:rPr>
          <w:rFonts w:ascii="Verdana" w:eastAsia="Century Gothic" w:hAnsi="Verdana" w:cs="Century Gothic"/>
          <w:sz w:val="21"/>
          <w:szCs w:val="21"/>
          <w:lang w:val="es-ES"/>
        </w:rPr>
      </w:pPr>
      <w:r w:rsidRPr="00401B06">
        <w:rPr>
          <w:rFonts w:ascii="Verdana" w:eastAsia="Century Gothic" w:hAnsi="Verdana" w:cs="Century Gothic"/>
          <w:sz w:val="21"/>
          <w:szCs w:val="21"/>
          <w:lang w:val="es-ES"/>
        </w:rPr>
        <w:t>Así, la circunstancia de que el ingeniero conozca técnicamente las actividades que debe supervisar no afecta por sí misma su función de vigilancia. Lo relevante es que no haya asumido, en calidad de ejecutor, las obligaciones cuyo cumplimiento posteriormente debe verificar.</w:t>
      </w:r>
    </w:p>
    <w:p w14:paraId="0CC7DD7C" w14:textId="77777777" w:rsidR="00143F26" w:rsidRPr="00401B06" w:rsidRDefault="00143F26" w:rsidP="00143F26">
      <w:pPr>
        <w:shd w:val="clear" w:color="auto" w:fill="FFFFFF"/>
        <w:spacing w:after="0" w:line="240" w:lineRule="auto"/>
        <w:ind w:firstLine="709"/>
        <w:jc w:val="both"/>
        <w:rPr>
          <w:rFonts w:ascii="Verdana" w:eastAsia="Century Gothic" w:hAnsi="Verdana" w:cs="Century Gothic"/>
          <w:sz w:val="21"/>
          <w:szCs w:val="21"/>
          <w:lang w:val="es-ES"/>
        </w:rPr>
      </w:pPr>
    </w:p>
    <w:p w14:paraId="6A888814" w14:textId="77777777" w:rsidR="00143F26" w:rsidRPr="00401B06" w:rsidRDefault="00143F26" w:rsidP="00143F26">
      <w:pPr>
        <w:shd w:val="clear" w:color="auto" w:fill="FFFFFF"/>
        <w:spacing w:after="0" w:line="240" w:lineRule="auto"/>
        <w:jc w:val="both"/>
        <w:rPr>
          <w:rFonts w:ascii="Verdana" w:eastAsia="Century Gothic" w:hAnsi="Verdana" w:cs="Century Gothic"/>
          <w:sz w:val="21"/>
          <w:szCs w:val="21"/>
          <w:lang w:val="es-ES"/>
        </w:rPr>
      </w:pPr>
      <w:r w:rsidRPr="00401B06">
        <w:rPr>
          <w:rFonts w:ascii="Verdana" w:eastAsia="Century Gothic" w:hAnsi="Verdana" w:cs="Century Gothic"/>
          <w:sz w:val="21"/>
          <w:szCs w:val="21"/>
          <w:lang w:val="es-ES"/>
        </w:rPr>
        <w:t>En consecuencia, la entidad deberá delimitar claramente, en el acto o documento mediante el cual designe al supervisor y en los instrumentos que regulen la ejecución del convenio, el alcance de las funciones de dirección técnica y de supervisión, así como las obligaciones que permanecen a cargo del Organismo de Acción Comunal.</w:t>
      </w:r>
    </w:p>
    <w:p w14:paraId="12D963A6" w14:textId="77777777" w:rsidR="00143F26" w:rsidRPr="00401B06" w:rsidRDefault="00143F26" w:rsidP="00143F26">
      <w:pPr>
        <w:shd w:val="clear" w:color="auto" w:fill="FFFFFF"/>
        <w:spacing w:after="0" w:line="240" w:lineRule="auto"/>
        <w:jc w:val="both"/>
        <w:rPr>
          <w:rFonts w:ascii="Verdana" w:eastAsia="Century Gothic" w:hAnsi="Verdana" w:cs="Century Gothic"/>
          <w:sz w:val="21"/>
          <w:szCs w:val="21"/>
          <w:lang w:val="es-ES"/>
        </w:rPr>
      </w:pPr>
    </w:p>
    <w:p w14:paraId="38D09EDD" w14:textId="77777777" w:rsidR="00143F26" w:rsidRPr="00401B06" w:rsidRDefault="00143F26" w:rsidP="00143F26">
      <w:pPr>
        <w:shd w:val="clear" w:color="auto" w:fill="FFFFFF"/>
        <w:spacing w:after="0" w:line="240" w:lineRule="auto"/>
        <w:jc w:val="both"/>
        <w:rPr>
          <w:rFonts w:ascii="Verdana" w:eastAsia="Century Gothic" w:hAnsi="Verdana" w:cs="Century Gothic"/>
          <w:sz w:val="21"/>
          <w:szCs w:val="21"/>
          <w:lang w:val="es-ES"/>
        </w:rPr>
      </w:pPr>
    </w:p>
    <w:p w14:paraId="366B49AB" w14:textId="77777777" w:rsidR="00143F26" w:rsidRDefault="00143F26" w:rsidP="00143F26">
      <w:pPr>
        <w:shd w:val="clear" w:color="auto" w:fill="FFFFFF"/>
        <w:spacing w:after="0" w:line="276" w:lineRule="auto"/>
        <w:jc w:val="both"/>
        <w:rPr>
          <w:rFonts w:ascii="Verdana" w:eastAsia="Century Gothic" w:hAnsi="Verdana" w:cs="Century Gothic"/>
          <w:lang w:val="es-ES"/>
        </w:rPr>
      </w:pPr>
    </w:p>
    <w:p w14:paraId="4CF6069A" w14:textId="77777777" w:rsidR="00143F26" w:rsidRDefault="00143F26" w:rsidP="00143F26">
      <w:pPr>
        <w:shd w:val="clear" w:color="auto" w:fill="FFFFFF"/>
        <w:spacing w:after="0" w:line="276" w:lineRule="auto"/>
        <w:jc w:val="both"/>
        <w:rPr>
          <w:rFonts w:ascii="Verdana" w:eastAsia="Century Gothic" w:hAnsi="Verdana" w:cs="Century Gothic"/>
          <w:lang w:val="es-ES"/>
        </w:rPr>
      </w:pPr>
    </w:p>
    <w:p w14:paraId="156827DA" w14:textId="77777777" w:rsidR="00143F26" w:rsidRPr="00B554EC" w:rsidRDefault="00143F26" w:rsidP="00143F26">
      <w:pPr>
        <w:spacing w:after="0"/>
        <w:rPr>
          <w:rFonts w:ascii="Verdana" w:hAnsi="Verdana"/>
          <w:color w:val="0070C0"/>
          <w:lang w:val="es-ES"/>
        </w:rPr>
      </w:pPr>
    </w:p>
    <w:p w14:paraId="57CD8ADE" w14:textId="77777777" w:rsidR="00143F26" w:rsidRPr="00C64808" w:rsidRDefault="00143F26" w:rsidP="00143F26">
      <w:pPr>
        <w:spacing w:after="0"/>
        <w:rPr>
          <w:rFonts w:ascii="Verdana" w:hAnsi="Verdana"/>
          <w:color w:val="0070C0"/>
          <w:lang w:val="es-ES_tradnl"/>
        </w:rPr>
      </w:pPr>
    </w:p>
    <w:p w14:paraId="03555B17" w14:textId="77777777" w:rsidR="00143F26" w:rsidRPr="00C64808" w:rsidRDefault="00143F26" w:rsidP="00143F26">
      <w:pPr>
        <w:spacing w:after="0"/>
        <w:rPr>
          <w:rFonts w:ascii="Verdana" w:hAnsi="Verdana"/>
          <w:color w:val="0070C0"/>
          <w:lang w:val="es-ES_tradnl"/>
        </w:rPr>
      </w:pPr>
    </w:p>
    <w:p w14:paraId="7C943F2B" w14:textId="77777777" w:rsidR="00143F26" w:rsidRPr="00C64808" w:rsidRDefault="00143F26" w:rsidP="00143F26">
      <w:pPr>
        <w:spacing w:after="0"/>
        <w:rPr>
          <w:rFonts w:ascii="Verdana" w:hAnsi="Verdana"/>
          <w:color w:val="0070C0"/>
          <w:lang w:val="es-ES_tradnl"/>
        </w:rPr>
      </w:pPr>
    </w:p>
    <w:p w14:paraId="5E484F34" w14:textId="77777777" w:rsidR="00143F26" w:rsidRPr="00C64808" w:rsidRDefault="00143F26" w:rsidP="00143F26">
      <w:pPr>
        <w:spacing w:after="0"/>
        <w:rPr>
          <w:rFonts w:ascii="Verdana" w:hAnsi="Verdana"/>
          <w:color w:val="0070C0"/>
          <w:lang w:val="es-ES_tradnl"/>
        </w:rPr>
      </w:pPr>
    </w:p>
    <w:p w14:paraId="171374F4" w14:textId="77777777" w:rsidR="00143F26" w:rsidRPr="00C64808" w:rsidRDefault="00143F26" w:rsidP="00143F26">
      <w:pPr>
        <w:spacing w:after="0"/>
        <w:rPr>
          <w:rFonts w:ascii="Verdana" w:hAnsi="Verdana"/>
          <w:color w:val="0070C0"/>
          <w:lang w:val="es-ES_tradnl"/>
        </w:rPr>
      </w:pPr>
    </w:p>
    <w:p w14:paraId="607A802B" w14:textId="77777777" w:rsidR="00143F26" w:rsidRPr="00C64808" w:rsidRDefault="00143F26" w:rsidP="00143F26">
      <w:pPr>
        <w:spacing w:after="0"/>
        <w:rPr>
          <w:rFonts w:ascii="Verdana" w:hAnsi="Verdana"/>
          <w:color w:val="0070C0"/>
          <w:lang w:val="es-ES_tradnl"/>
        </w:rPr>
      </w:pPr>
    </w:p>
    <w:p w14:paraId="5693CF0E" w14:textId="77777777" w:rsidR="00143F26" w:rsidRPr="00C64808" w:rsidRDefault="00143F26" w:rsidP="00143F26">
      <w:pPr>
        <w:spacing w:after="0"/>
        <w:rPr>
          <w:rFonts w:ascii="Verdana" w:hAnsi="Verdana"/>
          <w:color w:val="0070C0"/>
          <w:lang w:val="es-ES_tradnl"/>
        </w:rPr>
      </w:pPr>
    </w:p>
    <w:p w14:paraId="7F7B3954" w14:textId="77777777" w:rsidR="00143F26" w:rsidRPr="00C64808" w:rsidRDefault="00143F26" w:rsidP="00143F26">
      <w:pPr>
        <w:spacing w:after="0"/>
        <w:rPr>
          <w:rFonts w:ascii="Verdana" w:hAnsi="Verdana"/>
          <w:color w:val="0070C0"/>
          <w:lang w:val="es-ES_tradnl"/>
        </w:rPr>
      </w:pPr>
    </w:p>
    <w:p w14:paraId="7FD58895" w14:textId="77777777" w:rsidR="00143F26" w:rsidRDefault="00143F26" w:rsidP="00C37717">
      <w:pPr>
        <w:spacing w:after="0"/>
        <w:rPr>
          <w:rFonts w:ascii="Verdana" w:hAnsi="Verdana"/>
          <w:lang w:val="es-ES_tradnl"/>
        </w:rPr>
      </w:pPr>
    </w:p>
    <w:p w14:paraId="33374674" w14:textId="77777777" w:rsidR="00143F26" w:rsidRDefault="00143F26" w:rsidP="00C37717">
      <w:pPr>
        <w:spacing w:after="0"/>
        <w:rPr>
          <w:rFonts w:ascii="Verdana" w:hAnsi="Verdana"/>
          <w:lang w:val="es-ES_tradnl"/>
        </w:rPr>
      </w:pPr>
    </w:p>
    <w:p w14:paraId="2DA29AC9" w14:textId="77777777" w:rsidR="00143F26" w:rsidRDefault="00143F26" w:rsidP="00C37717">
      <w:pPr>
        <w:spacing w:after="0"/>
        <w:rPr>
          <w:rFonts w:ascii="Verdana" w:hAnsi="Verdana"/>
          <w:lang w:val="es-ES_tradnl"/>
        </w:rPr>
      </w:pPr>
    </w:p>
    <w:p w14:paraId="1D115879" w14:textId="77777777" w:rsidR="00143F26" w:rsidRDefault="00143F26" w:rsidP="00C37717">
      <w:pPr>
        <w:spacing w:after="0"/>
        <w:rPr>
          <w:rFonts w:ascii="Verdana" w:hAnsi="Verdana"/>
          <w:lang w:val="es-ES_tradnl"/>
        </w:rPr>
      </w:pPr>
    </w:p>
    <w:p w14:paraId="5308FB89" w14:textId="77777777" w:rsidR="00143F26" w:rsidRDefault="00143F26" w:rsidP="00C37717">
      <w:pPr>
        <w:spacing w:after="0"/>
        <w:rPr>
          <w:rFonts w:ascii="Verdana" w:hAnsi="Verdana"/>
          <w:lang w:val="es-ES_tradnl"/>
        </w:rPr>
      </w:pPr>
    </w:p>
    <w:p w14:paraId="05D24225" w14:textId="77777777" w:rsidR="00143F26" w:rsidRDefault="00143F26" w:rsidP="00C37717">
      <w:pPr>
        <w:spacing w:after="0"/>
        <w:rPr>
          <w:rFonts w:ascii="Verdana" w:hAnsi="Verdana"/>
          <w:lang w:val="es-ES_tradnl"/>
        </w:rPr>
      </w:pPr>
    </w:p>
    <w:p w14:paraId="3235F123" w14:textId="77777777" w:rsidR="00143F26" w:rsidRDefault="00143F26" w:rsidP="00C37717">
      <w:pPr>
        <w:spacing w:after="0"/>
        <w:rPr>
          <w:rFonts w:ascii="Verdana" w:hAnsi="Verdana"/>
          <w:lang w:val="es-ES_tradnl"/>
        </w:rPr>
      </w:pPr>
    </w:p>
    <w:p w14:paraId="2D445901" w14:textId="77777777" w:rsidR="00143F26" w:rsidRDefault="00143F26" w:rsidP="00C37717">
      <w:pPr>
        <w:spacing w:after="0"/>
        <w:rPr>
          <w:rFonts w:ascii="Verdana" w:hAnsi="Verdana"/>
          <w:lang w:val="es-ES_tradnl"/>
        </w:rPr>
      </w:pPr>
    </w:p>
    <w:p w14:paraId="3FC5B042" w14:textId="77777777" w:rsidR="00143F26" w:rsidRDefault="00143F26" w:rsidP="00C37717">
      <w:pPr>
        <w:spacing w:after="0"/>
        <w:rPr>
          <w:rFonts w:ascii="Verdana" w:hAnsi="Verdana"/>
          <w:lang w:val="es-ES_tradnl"/>
        </w:rPr>
      </w:pPr>
    </w:p>
    <w:p w14:paraId="1DC74133" w14:textId="77777777" w:rsidR="00643290" w:rsidRDefault="00C37717" w:rsidP="00C37717">
      <w:pPr>
        <w:spacing w:after="0"/>
        <w:rPr>
          <w:rFonts w:ascii="Verdana" w:hAnsi="Verdana"/>
        </w:rPr>
      </w:pPr>
      <w:r w:rsidRPr="0025033C">
        <w:rPr>
          <w:rFonts w:ascii="Verdana" w:hAnsi="Verdana"/>
        </w:rPr>
        <w:lastRenderedPageBreak/>
        <w:t xml:space="preserve">Bogotá D.C., </w:t>
      </w:r>
      <w:r w:rsidR="00643290" w:rsidRPr="00643290">
        <w:rPr>
          <w:rFonts w:ascii="Verdana" w:hAnsi="Verdana"/>
        </w:rPr>
        <w:t>04 Septiembre 2026</w:t>
      </w:r>
    </w:p>
    <w:p w14:paraId="36F778C1" w14:textId="72F0DFD1" w:rsidR="00C37717" w:rsidRPr="00152886" w:rsidRDefault="00643290" w:rsidP="00C37717">
      <w:pPr>
        <w:spacing w:after="0"/>
        <w:rPr>
          <w:rFonts w:ascii="Verdana" w:hAnsi="Verdana"/>
        </w:rPr>
      </w:pPr>
      <w:r>
        <w:rPr>
          <w:rFonts w:ascii="Verdana" w:hAnsi="Verdana"/>
          <w:noProof/>
        </w:rPr>
        <w:drawing>
          <wp:anchor distT="0" distB="0" distL="114300" distR="114300" simplePos="0" relativeHeight="251658240" behindDoc="0" locked="0" layoutInCell="1" allowOverlap="1" wp14:anchorId="6C8630A7" wp14:editId="2013360B">
            <wp:simplePos x="0" y="0"/>
            <wp:positionH relativeFrom="margin">
              <wp:posOffset>3371941</wp:posOffset>
            </wp:positionH>
            <wp:positionV relativeFrom="margin">
              <wp:posOffset>242661</wp:posOffset>
            </wp:positionV>
            <wp:extent cx="2322830" cy="654050"/>
            <wp:effectExtent l="0" t="0" r="1270" b="6350"/>
            <wp:wrapSquare wrapText="bothSides"/>
            <wp:docPr id="1261603844" name="Imagen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261603844" name="Imagen 1261603844"/>
                    <pic:cNvPicPr/>
                  </pic:nvPicPr>
                  <pic:blipFill>
                    <a:blip r:embed="rId10" cstate="print">
                      <a:extLst>
                        <a:ext uri="{28A0092B-C50C-407E-A947-70E740481C1C}">
                          <a14:useLocalDpi xmlns:a14="http://schemas.microsoft.com/office/drawing/2010/main" val="0"/>
                        </a:ext>
                      </a:extLst>
                    </a:blip>
                    <a:stretch>
                      <a:fillRect/>
                    </a:stretch>
                  </pic:blipFill>
                  <pic:spPr>
                    <a:xfrm>
                      <a:off x="0" y="0"/>
                      <a:ext cx="2322830" cy="654050"/>
                    </a:xfrm>
                    <a:prstGeom prst="rect">
                      <a:avLst/>
                    </a:prstGeom>
                  </pic:spPr>
                </pic:pic>
              </a:graphicData>
            </a:graphic>
            <wp14:sizeRelH relativeFrom="margin">
              <wp14:pctWidth>0</wp14:pctWidth>
            </wp14:sizeRelH>
            <wp14:sizeRelV relativeFrom="margin">
              <wp14:pctHeight>0</wp14:pctHeight>
            </wp14:sizeRelV>
          </wp:anchor>
        </w:drawing>
      </w:r>
    </w:p>
    <w:p w14:paraId="4EE06419" w14:textId="77777777" w:rsidR="00C37717" w:rsidRPr="00152886" w:rsidRDefault="00C37717" w:rsidP="00C37717">
      <w:pPr>
        <w:spacing w:after="0" w:line="276" w:lineRule="auto"/>
        <w:rPr>
          <w:rFonts w:ascii="Verdana" w:eastAsia="Calibri" w:hAnsi="Verdana" w:cs="Arial"/>
          <w:lang w:val="es-ES" w:eastAsia="es-ES"/>
        </w:rPr>
      </w:pPr>
      <w:r w:rsidRPr="00152886">
        <w:rPr>
          <w:rFonts w:ascii="Verdana" w:eastAsia="Calibri" w:hAnsi="Verdana" w:cs="Arial"/>
          <w:lang w:val="es-ES" w:eastAsia="es-ES"/>
        </w:rPr>
        <w:t>Señora</w:t>
      </w:r>
    </w:p>
    <w:p w14:paraId="18F5607D" w14:textId="5CC1C133" w:rsidR="00C37717" w:rsidRPr="00643290" w:rsidRDefault="00C37717" w:rsidP="00C37717">
      <w:pPr>
        <w:spacing w:after="0" w:line="276" w:lineRule="auto"/>
        <w:rPr>
          <w:rFonts w:ascii="Verdana" w:eastAsia="Calibri" w:hAnsi="Verdana" w:cs="Arial"/>
          <w:b/>
          <w:bCs/>
          <w:lang w:eastAsia="es-ES"/>
        </w:rPr>
      </w:pPr>
      <w:r w:rsidRPr="00152886">
        <w:rPr>
          <w:rFonts w:ascii="Verdana" w:eastAsia="Calibri" w:hAnsi="Verdana" w:cs="Arial"/>
          <w:b/>
          <w:bCs/>
          <w:lang w:eastAsia="es-ES"/>
        </w:rPr>
        <w:t xml:space="preserve">Dania </w:t>
      </w:r>
      <w:proofErr w:type="spellStart"/>
      <w:r w:rsidRPr="00152886">
        <w:rPr>
          <w:rFonts w:ascii="Verdana" w:eastAsia="Calibri" w:hAnsi="Verdana" w:cs="Arial"/>
          <w:b/>
          <w:bCs/>
          <w:lang w:eastAsia="es-ES"/>
        </w:rPr>
        <w:t>Garzon</w:t>
      </w:r>
      <w:proofErr w:type="spellEnd"/>
      <w:r w:rsidRPr="00152886">
        <w:rPr>
          <w:rFonts w:ascii="Verdana" w:eastAsia="Calibri" w:hAnsi="Verdana" w:cs="Arial"/>
          <w:b/>
          <w:bCs/>
          <w:lang w:eastAsia="es-ES"/>
        </w:rPr>
        <w:t xml:space="preserve"> Castellanos</w:t>
      </w:r>
    </w:p>
    <w:p w14:paraId="188361FF" w14:textId="77777777" w:rsidR="00C37717" w:rsidRPr="00152886" w:rsidRDefault="00C37717" w:rsidP="00C37717">
      <w:pPr>
        <w:spacing w:after="0" w:line="276" w:lineRule="auto"/>
        <w:rPr>
          <w:rFonts w:ascii="Verdana" w:eastAsia="Calibri" w:hAnsi="Verdana" w:cs="Arial"/>
          <w:lang w:eastAsia="es-ES"/>
        </w:rPr>
      </w:pPr>
      <w:r w:rsidRPr="00152886">
        <w:rPr>
          <w:rFonts w:ascii="Verdana" w:eastAsia="Calibri" w:hAnsi="Verdana" w:cs="Arial"/>
          <w:lang w:eastAsia="es-ES"/>
        </w:rPr>
        <w:t>Bogotá D.C.</w:t>
      </w:r>
    </w:p>
    <w:p w14:paraId="03532B2A" w14:textId="77777777" w:rsidR="00C37717" w:rsidRPr="007E53B7" w:rsidRDefault="00C37717" w:rsidP="00C37717">
      <w:pPr>
        <w:spacing w:after="0" w:line="276" w:lineRule="auto"/>
        <w:rPr>
          <w:rFonts w:ascii="Verdana" w:eastAsia="Calibri" w:hAnsi="Verdana" w:cs="Arial"/>
          <w:b/>
          <w:bCs/>
          <w:color w:val="66CCFF"/>
          <w:lang w:val="es-ES_tradnl" w:eastAsia="es-ES_tradnl"/>
        </w:rPr>
      </w:pPr>
    </w:p>
    <w:tbl>
      <w:tblPr>
        <w:tblStyle w:val="Tablaconcuadrcula1"/>
        <w:tblW w:w="9233" w:type="dxa"/>
        <w:tblBorders>
          <w:top w:val="none" w:sz="0" w:space="0" w:color="auto"/>
          <w:left w:val="none" w:sz="0" w:space="0" w:color="auto"/>
          <w:bottom w:val="none" w:sz="0" w:space="0" w:color="auto"/>
          <w:right w:val="none" w:sz="0" w:space="0" w:color="auto"/>
          <w:insideH w:val="none" w:sz="0" w:space="0" w:color="auto"/>
          <w:insideV w:val="none" w:sz="0" w:space="0" w:color="auto"/>
        </w:tblBorders>
        <w:tblCellMar>
          <w:left w:w="0" w:type="dxa"/>
          <w:right w:w="0" w:type="dxa"/>
        </w:tblCellMar>
        <w:tblLook w:val="04A0" w:firstRow="1" w:lastRow="0" w:firstColumn="1" w:lastColumn="0" w:noHBand="0" w:noVBand="1"/>
      </w:tblPr>
      <w:tblGrid>
        <w:gridCol w:w="3119"/>
        <w:gridCol w:w="6114"/>
      </w:tblGrid>
      <w:tr w:rsidR="00C37717" w:rsidRPr="007E53B7" w14:paraId="285BA91F" w14:textId="77777777">
        <w:trPr>
          <w:trHeight w:val="999"/>
        </w:trPr>
        <w:tc>
          <w:tcPr>
            <w:tcW w:w="3119" w:type="dxa"/>
          </w:tcPr>
          <w:p w14:paraId="28AB8E3A" w14:textId="77777777" w:rsidR="00C37717" w:rsidRPr="00887D56" w:rsidRDefault="00C37717">
            <w:pPr>
              <w:spacing w:line="276" w:lineRule="auto"/>
              <w:jc w:val="both"/>
              <w:rPr>
                <w:rFonts w:ascii="Verdana" w:eastAsia="Calibri" w:hAnsi="Verdana" w:cs="Arial"/>
                <w:b/>
                <w:bCs/>
                <w:color w:val="66CCFF"/>
                <w:lang w:val="es-ES_tradnl" w:eastAsia="es-ES_tradnl"/>
              </w:rPr>
            </w:pPr>
          </w:p>
        </w:tc>
        <w:tc>
          <w:tcPr>
            <w:tcW w:w="6114" w:type="dxa"/>
            <w:hideMark/>
          </w:tcPr>
          <w:p w14:paraId="587C01BE" w14:textId="77777777" w:rsidR="00C37717" w:rsidRPr="00887D56" w:rsidRDefault="00C37717">
            <w:pPr>
              <w:spacing w:line="276" w:lineRule="auto"/>
              <w:jc w:val="both"/>
              <w:rPr>
                <w:rFonts w:ascii="Verdana" w:eastAsia="Calibri" w:hAnsi="Verdana" w:cs="Arial"/>
                <w:b/>
                <w:bCs/>
                <w:lang w:val="es-ES" w:eastAsia="es-ES"/>
              </w:rPr>
            </w:pPr>
            <w:r w:rsidRPr="00887D56">
              <w:rPr>
                <w:rFonts w:ascii="Verdana" w:eastAsia="Calibri" w:hAnsi="Verdana" w:cs="Arial"/>
                <w:b/>
                <w:bCs/>
                <w:lang w:val="es-ES" w:eastAsia="es-ES"/>
              </w:rPr>
              <w:t>Concepto C – 11</w:t>
            </w:r>
            <w:r>
              <w:rPr>
                <w:rFonts w:ascii="Verdana" w:eastAsia="Calibri" w:hAnsi="Verdana" w:cs="Arial"/>
                <w:b/>
                <w:bCs/>
                <w:lang w:val="es-ES" w:eastAsia="es-ES"/>
              </w:rPr>
              <w:t>78</w:t>
            </w:r>
            <w:r w:rsidRPr="00887D56">
              <w:rPr>
                <w:rFonts w:ascii="Verdana" w:eastAsia="Calibri" w:hAnsi="Verdana" w:cs="Arial"/>
                <w:b/>
                <w:bCs/>
                <w:lang w:val="es-ES" w:eastAsia="es-ES"/>
              </w:rPr>
              <w:t xml:space="preserve"> de 2026</w:t>
            </w:r>
          </w:p>
        </w:tc>
      </w:tr>
      <w:tr w:rsidR="00C37717" w:rsidRPr="007E53B7" w14:paraId="67AF20AA" w14:textId="77777777">
        <w:trPr>
          <w:trHeight w:val="999"/>
        </w:trPr>
        <w:tc>
          <w:tcPr>
            <w:tcW w:w="3119" w:type="dxa"/>
            <w:hideMark/>
          </w:tcPr>
          <w:p w14:paraId="5F73CE98" w14:textId="77777777" w:rsidR="00C37717" w:rsidRPr="00A11AA2" w:rsidRDefault="00C37717">
            <w:pPr>
              <w:spacing w:line="276" w:lineRule="auto"/>
              <w:jc w:val="both"/>
              <w:rPr>
                <w:rFonts w:ascii="Verdana" w:eastAsia="Calibri" w:hAnsi="Verdana" w:cs="Arial"/>
                <w:color w:val="66CCFF"/>
                <w:lang w:val="es-ES_tradnl" w:eastAsia="es-ES_tradnl"/>
              </w:rPr>
            </w:pPr>
            <w:r w:rsidRPr="00A11AA2">
              <w:rPr>
                <w:rFonts w:ascii="Verdana" w:eastAsia="Calibri" w:hAnsi="Verdana" w:cs="Arial"/>
                <w:b/>
                <w:lang w:val="es-ES_tradnl" w:eastAsia="es-ES_tradnl"/>
              </w:rPr>
              <w:t>Temas:</w:t>
            </w:r>
            <w:r w:rsidRPr="00A11AA2">
              <w:rPr>
                <w:rFonts w:ascii="Verdana" w:eastAsia="Calibri" w:hAnsi="Verdana" w:cs="Arial"/>
                <w:lang w:val="es-ES_tradnl" w:eastAsia="es-ES_tradnl"/>
              </w:rPr>
              <w:t xml:space="preserve">                   </w:t>
            </w:r>
          </w:p>
        </w:tc>
        <w:tc>
          <w:tcPr>
            <w:tcW w:w="6114" w:type="dxa"/>
          </w:tcPr>
          <w:p w14:paraId="78C9903B" w14:textId="2833B622" w:rsidR="00C37717" w:rsidRPr="00401B06" w:rsidRDefault="00843DCE">
            <w:pPr>
              <w:spacing w:line="276" w:lineRule="auto"/>
              <w:jc w:val="both"/>
              <w:rPr>
                <w:rFonts w:ascii="Verdana" w:eastAsia="Arial" w:hAnsi="Verdana" w:cs="Arial"/>
                <w:color w:val="000000" w:themeColor="text1"/>
              </w:rPr>
            </w:pPr>
            <w:r w:rsidRPr="00401B06">
              <w:rPr>
                <w:rFonts w:ascii="Verdana" w:eastAsia="Century Gothic" w:hAnsi="Verdana" w:cs="Century Gothic"/>
              </w:rPr>
              <w:t>CONVENIOS SOLIDARIOS –  Ejercicio de la ingeniería -  Dirección técnica por profesional legalmente habilitado</w:t>
            </w:r>
            <w:r w:rsidR="0032647C" w:rsidRPr="00401B06">
              <w:rPr>
                <w:rFonts w:ascii="Verdana" w:eastAsia="Century Gothic" w:hAnsi="Verdana" w:cs="Century Gothic"/>
              </w:rPr>
              <w:t xml:space="preserve"> / </w:t>
            </w:r>
            <w:r w:rsidR="0032647C" w:rsidRPr="00401B06">
              <w:rPr>
                <w:rFonts w:ascii="Verdana" w:eastAsia="Century Gothic" w:hAnsi="Verdana" w:cs="Century Gothic"/>
                <w:sz w:val="20"/>
                <w:szCs w:val="20"/>
                <w:lang w:val="es-ES"/>
              </w:rPr>
              <w:t xml:space="preserve">INHABILIDADES E INCOMPATIBILIDADES – Régimen aplicable </w:t>
            </w:r>
            <w:r w:rsidR="00401B06" w:rsidRPr="00401B06">
              <w:rPr>
                <w:rFonts w:ascii="Verdana" w:eastAsia="Century Gothic" w:hAnsi="Verdana" w:cs="Century Gothic"/>
                <w:sz w:val="20"/>
                <w:szCs w:val="20"/>
                <w:lang w:val="es-ES"/>
              </w:rPr>
              <w:t>–</w:t>
            </w:r>
            <w:r w:rsidR="0032647C" w:rsidRPr="00401B06">
              <w:rPr>
                <w:rFonts w:ascii="Verdana" w:eastAsia="Century Gothic" w:hAnsi="Verdana" w:cs="Century Gothic"/>
                <w:sz w:val="20"/>
                <w:szCs w:val="20"/>
                <w:lang w:val="es-ES"/>
              </w:rPr>
              <w:t xml:space="preserve"> Supervisor</w:t>
            </w:r>
            <w:r w:rsidR="00401B06" w:rsidRPr="00401B06">
              <w:rPr>
                <w:rFonts w:ascii="Verdana" w:eastAsia="Century Gothic" w:hAnsi="Verdana" w:cs="Century Gothic"/>
                <w:sz w:val="20"/>
                <w:szCs w:val="20"/>
                <w:lang w:val="es-ES"/>
              </w:rPr>
              <w:t xml:space="preserve"> </w:t>
            </w:r>
            <w:r w:rsidR="00143F26">
              <w:rPr>
                <w:rFonts w:ascii="Verdana" w:eastAsia="Century Gothic" w:hAnsi="Verdana" w:cs="Century Gothic"/>
                <w:sz w:val="20"/>
                <w:szCs w:val="20"/>
                <w:lang w:val="es-ES"/>
              </w:rPr>
              <w:t xml:space="preserve">/ </w:t>
            </w:r>
            <w:r w:rsidR="00401B06" w:rsidRPr="00401B06">
              <w:rPr>
                <w:rFonts w:ascii="Verdana" w:eastAsia="Arial" w:hAnsi="Verdana" w:cs="Arial"/>
                <w:color w:val="000000" w:themeColor="text1"/>
              </w:rPr>
              <w:t>SUPERVISIÓN CONTRACTUAL - Concurrencia de funciones de dirección técnica y supervisión – Delimitación de funciones.</w:t>
            </w:r>
          </w:p>
        </w:tc>
      </w:tr>
      <w:tr w:rsidR="00C37717" w:rsidRPr="00724695" w14:paraId="503036ED" w14:textId="77777777">
        <w:trPr>
          <w:trHeight w:val="597"/>
        </w:trPr>
        <w:tc>
          <w:tcPr>
            <w:tcW w:w="3119" w:type="dxa"/>
            <w:hideMark/>
          </w:tcPr>
          <w:p w14:paraId="448515EA" w14:textId="77777777" w:rsidR="00C37717" w:rsidRPr="008C5E3B" w:rsidRDefault="00C37717">
            <w:pPr>
              <w:spacing w:line="276" w:lineRule="auto"/>
              <w:jc w:val="both"/>
              <w:rPr>
                <w:rFonts w:ascii="Verdana" w:eastAsia="Calibri" w:hAnsi="Verdana" w:cs="Arial"/>
                <w:b/>
                <w:lang w:val="es-ES_tradnl" w:eastAsia="es-ES_tradnl"/>
              </w:rPr>
            </w:pPr>
            <w:r w:rsidRPr="008C5E3B">
              <w:rPr>
                <w:rFonts w:ascii="Verdana" w:eastAsia="Calibri" w:hAnsi="Verdana" w:cs="Arial"/>
                <w:b/>
                <w:lang w:val="es-ES_tradnl" w:eastAsia="es-ES_tradnl"/>
              </w:rPr>
              <w:t xml:space="preserve">Radicación:               </w:t>
            </w:r>
          </w:p>
        </w:tc>
        <w:tc>
          <w:tcPr>
            <w:tcW w:w="6114" w:type="dxa"/>
          </w:tcPr>
          <w:p w14:paraId="40A68B06" w14:textId="77777777" w:rsidR="00C37717" w:rsidRPr="007602A1" w:rsidRDefault="00C37717">
            <w:pPr>
              <w:spacing w:line="276" w:lineRule="auto"/>
              <w:jc w:val="both"/>
              <w:rPr>
                <w:rFonts w:ascii="Verdana" w:eastAsia="Calibri" w:hAnsi="Verdana" w:cs="Arial"/>
                <w:bCs/>
                <w:lang w:eastAsia="es-ES_tradnl"/>
              </w:rPr>
            </w:pPr>
            <w:r w:rsidRPr="00724695">
              <w:rPr>
                <w:rFonts w:ascii="Verdana" w:eastAsia="Calibri" w:hAnsi="Verdana" w:cs="Arial"/>
                <w:bCs/>
                <w:lang w:val="es-ES_tradnl" w:eastAsia="es-ES_tradnl"/>
              </w:rPr>
              <w:t xml:space="preserve">Respuesta a consulta con radicado </w:t>
            </w:r>
            <w:r w:rsidRPr="00724695">
              <w:rPr>
                <w:rFonts w:ascii="Verdana" w:eastAsia="Calibri" w:hAnsi="Verdana" w:cs="Arial"/>
                <w:bCs/>
                <w:lang w:eastAsia="es-ES_tradnl"/>
              </w:rPr>
              <w:t xml:space="preserve">No. </w:t>
            </w:r>
            <w:r w:rsidRPr="008176E6">
              <w:rPr>
                <w:rFonts w:ascii="Verdana" w:eastAsia="Calibri" w:hAnsi="Verdana" w:cs="Arial"/>
                <w:bCs/>
                <w:lang w:eastAsia="es-ES_tradnl"/>
              </w:rPr>
              <w:t>1_2026_07_27_009824</w:t>
            </w:r>
          </w:p>
        </w:tc>
      </w:tr>
    </w:tbl>
    <w:p w14:paraId="64B80274" w14:textId="77777777" w:rsidR="00C37717" w:rsidRPr="00AB5C52" w:rsidRDefault="00C37717" w:rsidP="00C37717">
      <w:pPr>
        <w:spacing w:after="0" w:line="276" w:lineRule="auto"/>
        <w:jc w:val="both"/>
        <w:rPr>
          <w:rFonts w:ascii="Verdana" w:eastAsia="Calibri" w:hAnsi="Verdana" w:cs="Arial"/>
          <w:bCs/>
          <w:lang w:val="es-ES_tradnl" w:eastAsia="es-ES_tradnl"/>
        </w:rPr>
      </w:pPr>
    </w:p>
    <w:p w14:paraId="02430C9D" w14:textId="77777777" w:rsidR="00C37717" w:rsidRPr="00AB5C52" w:rsidRDefault="00C37717" w:rsidP="00C37717">
      <w:pPr>
        <w:spacing w:after="0" w:line="276" w:lineRule="auto"/>
        <w:jc w:val="both"/>
        <w:rPr>
          <w:rFonts w:ascii="Verdana" w:eastAsia="Calibri" w:hAnsi="Verdana" w:cs="Arial"/>
          <w:bCs/>
          <w:lang w:val="es-ES" w:eastAsia="es-ES"/>
        </w:rPr>
      </w:pPr>
      <w:r w:rsidRPr="00AB5C52">
        <w:rPr>
          <w:rFonts w:ascii="Verdana" w:eastAsia="Calibri" w:hAnsi="Verdana" w:cs="Arial"/>
          <w:bCs/>
          <w:lang w:val="es-ES" w:eastAsia="es-ES"/>
        </w:rPr>
        <w:t>Estimad</w:t>
      </w:r>
      <w:r>
        <w:rPr>
          <w:rFonts w:ascii="Verdana" w:eastAsia="Calibri" w:hAnsi="Verdana" w:cs="Arial"/>
          <w:bCs/>
          <w:lang w:val="es-ES" w:eastAsia="es-ES"/>
        </w:rPr>
        <w:t>a Señora Dania, Cordial Saludo</w:t>
      </w:r>
      <w:r w:rsidRPr="00AB5C52">
        <w:rPr>
          <w:rFonts w:ascii="Verdana" w:eastAsia="Calibri" w:hAnsi="Verdana" w:cs="Arial"/>
          <w:bCs/>
          <w:lang w:val="es-ES" w:eastAsia="es-ES"/>
        </w:rPr>
        <w:t xml:space="preserve">:  </w:t>
      </w:r>
    </w:p>
    <w:p w14:paraId="614788CC" w14:textId="77777777" w:rsidR="00C37717" w:rsidRPr="00AB5C52" w:rsidRDefault="00C37717" w:rsidP="00C37717">
      <w:pPr>
        <w:tabs>
          <w:tab w:val="left" w:pos="3768"/>
        </w:tabs>
        <w:spacing w:after="0" w:line="276" w:lineRule="auto"/>
        <w:jc w:val="both"/>
        <w:rPr>
          <w:rFonts w:ascii="Verdana" w:eastAsia="Calibri" w:hAnsi="Verdana" w:cs="Arial"/>
          <w:bCs/>
          <w:lang w:val="es-ES" w:eastAsia="es-ES"/>
        </w:rPr>
      </w:pPr>
      <w:r w:rsidRPr="00AB5C52">
        <w:rPr>
          <w:rFonts w:ascii="Verdana" w:eastAsia="Calibri" w:hAnsi="Verdana" w:cs="Arial"/>
          <w:bCs/>
          <w:lang w:val="es-ES" w:eastAsia="es-ES"/>
        </w:rPr>
        <w:tab/>
      </w:r>
    </w:p>
    <w:p w14:paraId="1057E8EF" w14:textId="77777777" w:rsidR="00C37717" w:rsidRPr="003125D1" w:rsidRDefault="00C37717" w:rsidP="00C37717">
      <w:pPr>
        <w:spacing w:after="0" w:line="276" w:lineRule="auto"/>
        <w:jc w:val="both"/>
        <w:rPr>
          <w:rFonts w:ascii="Verdana" w:eastAsia="Calibri" w:hAnsi="Verdana" w:cs="Arial"/>
          <w:lang w:val="es-ES" w:eastAsia="es-ES"/>
        </w:rPr>
      </w:pPr>
      <w:r w:rsidRPr="003125D1">
        <w:rPr>
          <w:rFonts w:ascii="Verdana" w:eastAsia="Calibri" w:hAnsi="Verdana" w:cs="Arial"/>
          <w:lang w:val="es-ES" w:eastAsia="es-ES"/>
        </w:rPr>
        <w:t>En ejercicio de la competencia otorgada por los artículos 3, numeral 5º, y 11, numeral 8º, del Decreto Ley 4170 de 2011,</w:t>
      </w:r>
      <w:r w:rsidRPr="003125D1">
        <w:rPr>
          <w:rFonts w:ascii="Verdana" w:eastAsia="Arial MT" w:hAnsi="Verdana" w:cs="Arial MT"/>
          <w:lang w:val="es-ES" w:eastAsia="es-ES"/>
        </w:rPr>
        <w:t xml:space="preserve"> </w:t>
      </w:r>
      <w:r w:rsidRPr="003125D1">
        <w:rPr>
          <w:rFonts w:ascii="Verdana" w:eastAsia="Calibri" w:hAnsi="Verdana" w:cs="Arial"/>
        </w:rPr>
        <w:t xml:space="preserve">así como lo establecido en el artículo 4 de la Resolución 1707 de 2018 expedida por esta Entidad, </w:t>
      </w:r>
      <w:r w:rsidRPr="003125D1">
        <w:rPr>
          <w:rFonts w:ascii="Verdana" w:eastAsia="Calibri" w:hAnsi="Verdana" w:cs="Arial"/>
          <w:lang w:val="es-ES" w:eastAsia="es-ES"/>
        </w:rPr>
        <w:t xml:space="preserve">la Agencia Nacional de Contratación Pública –Colombia Compra Eficiente– responde su solicitud de consulta de fecha </w:t>
      </w:r>
      <w:r>
        <w:rPr>
          <w:rFonts w:ascii="Verdana" w:eastAsia="Calibri" w:hAnsi="Verdana" w:cs="Arial"/>
          <w:lang w:val="es-ES" w:eastAsia="es-ES"/>
        </w:rPr>
        <w:t xml:space="preserve">27 </w:t>
      </w:r>
      <w:r w:rsidRPr="003125D1">
        <w:rPr>
          <w:rFonts w:ascii="Verdana" w:eastAsia="Calibri" w:hAnsi="Verdana" w:cs="Arial"/>
          <w:lang w:val="es-ES" w:eastAsia="es-ES"/>
        </w:rPr>
        <w:t xml:space="preserve">de </w:t>
      </w:r>
      <w:r>
        <w:rPr>
          <w:rFonts w:ascii="Verdana" w:eastAsia="Calibri" w:hAnsi="Verdana" w:cs="Arial"/>
          <w:lang w:val="es-ES" w:eastAsia="es-ES"/>
        </w:rPr>
        <w:t>julio</w:t>
      </w:r>
      <w:r w:rsidRPr="003125D1">
        <w:rPr>
          <w:rFonts w:ascii="Verdana" w:eastAsia="Calibri" w:hAnsi="Verdana" w:cs="Arial"/>
          <w:lang w:val="es-ES" w:eastAsia="es-ES"/>
        </w:rPr>
        <w:t xml:space="preserve"> de 2026, en la cual manifiesta lo siguiente: </w:t>
      </w:r>
      <w:bookmarkStart w:id="1" w:name="_Hlk95313578"/>
    </w:p>
    <w:p w14:paraId="178FD5BE" w14:textId="77777777" w:rsidR="00C37717" w:rsidRPr="003125D1" w:rsidRDefault="00C37717" w:rsidP="00C37717">
      <w:pPr>
        <w:spacing w:after="0" w:line="276" w:lineRule="auto"/>
        <w:jc w:val="both"/>
        <w:rPr>
          <w:rFonts w:ascii="Verdana" w:eastAsia="Calibri" w:hAnsi="Verdana" w:cs="Arial"/>
          <w:bCs/>
          <w:lang w:val="es-ES" w:eastAsia="es-ES"/>
        </w:rPr>
      </w:pPr>
    </w:p>
    <w:bookmarkEnd w:id="1"/>
    <w:p w14:paraId="0407A75A" w14:textId="77777777" w:rsidR="00C37717" w:rsidRDefault="00C37717" w:rsidP="00C37717">
      <w:pPr>
        <w:spacing w:after="0" w:line="240" w:lineRule="auto"/>
        <w:ind w:left="709" w:right="709"/>
        <w:jc w:val="both"/>
        <w:rPr>
          <w:rFonts w:ascii="Verdana" w:eastAsia="Calibri" w:hAnsi="Verdana" w:cs="Arial"/>
          <w:i/>
          <w:iCs/>
          <w:sz w:val="21"/>
          <w:szCs w:val="21"/>
          <w:lang w:val="es-ES" w:eastAsia="es-ES"/>
        </w:rPr>
      </w:pPr>
      <w:r w:rsidRPr="003125D1">
        <w:rPr>
          <w:rFonts w:ascii="Verdana" w:eastAsia="Calibri" w:hAnsi="Verdana" w:cs="Arial"/>
          <w:i/>
          <w:iCs/>
          <w:sz w:val="21"/>
          <w:szCs w:val="21"/>
          <w:lang w:val="es-ES" w:eastAsia="es-ES"/>
        </w:rPr>
        <w:t>“</w:t>
      </w:r>
      <w:r>
        <w:rPr>
          <w:rFonts w:ascii="Verdana" w:eastAsia="Calibri" w:hAnsi="Verdana" w:cs="Arial"/>
          <w:i/>
          <w:iCs/>
          <w:sz w:val="21"/>
          <w:szCs w:val="21"/>
          <w:lang w:val="es-ES" w:eastAsia="es-ES"/>
        </w:rPr>
        <w:t xml:space="preserve"> </w:t>
      </w:r>
      <w:r w:rsidRPr="001B06FA">
        <w:rPr>
          <w:rFonts w:ascii="Verdana" w:eastAsia="Calibri" w:hAnsi="Verdana" w:cs="Arial"/>
          <w:i/>
          <w:iCs/>
          <w:sz w:val="21"/>
          <w:szCs w:val="21"/>
          <w:lang w:val="es-ES" w:eastAsia="es-ES"/>
        </w:rPr>
        <w:t>Una vez determinado que por la naturaleza del convenio solidario se requiere contar con un ingeniero el cual será aportado por la entidad pública., ¿El ingeniero, puede simultáneamente ejercer funciones u obligaciones de supervisión incluyendo todos los componentes y a su vez actuar como director de obra en ejercicio de la ingeniería?, ¿Existe alguna incompatibilidad o prohibición jurídica? , ¿ La naturaleza de sus funciones y la normativa de contratación pública en Colombia prohíben que actúe al mismo tiempo como el encargado de dirigir u operar directamente el componente técnico de la obra.?</w:t>
      </w:r>
    </w:p>
    <w:p w14:paraId="34ABEC8E" w14:textId="77777777" w:rsidR="00C37717" w:rsidRPr="003125D1" w:rsidRDefault="00C37717" w:rsidP="00C37717">
      <w:pPr>
        <w:spacing w:after="0" w:line="240" w:lineRule="auto"/>
        <w:ind w:left="709" w:right="709"/>
        <w:jc w:val="both"/>
        <w:rPr>
          <w:rFonts w:ascii="Verdana" w:eastAsia="Calibri" w:hAnsi="Verdana" w:cs="Arial"/>
          <w:i/>
          <w:iCs/>
          <w:sz w:val="21"/>
          <w:szCs w:val="21"/>
          <w:lang w:val="es-ES" w:eastAsia="es-ES"/>
        </w:rPr>
      </w:pPr>
      <w:r w:rsidRPr="003125D1">
        <w:rPr>
          <w:rFonts w:ascii="Verdana" w:eastAsia="Calibri" w:hAnsi="Verdana" w:cs="Arial"/>
          <w:i/>
          <w:iCs/>
          <w:sz w:val="21"/>
          <w:szCs w:val="21"/>
          <w:lang w:val="es-ES" w:eastAsia="es-ES"/>
        </w:rPr>
        <w:t>(…)</w:t>
      </w:r>
      <w:r w:rsidRPr="003125D1">
        <w:rPr>
          <w:rFonts w:ascii="Verdana" w:eastAsia="Calibri" w:hAnsi="Verdana" w:cs="Arial"/>
          <w:i/>
          <w:iCs/>
          <w:sz w:val="21"/>
          <w:szCs w:val="21"/>
          <w:lang w:eastAsia="es-ES"/>
        </w:rPr>
        <w:t>”</w:t>
      </w:r>
    </w:p>
    <w:p w14:paraId="429EDAA7" w14:textId="77777777" w:rsidR="00C37717" w:rsidRPr="003125D1" w:rsidRDefault="00C37717" w:rsidP="00C37717">
      <w:pPr>
        <w:spacing w:after="0" w:line="276" w:lineRule="auto"/>
        <w:ind w:left="709" w:right="709"/>
        <w:jc w:val="both"/>
        <w:rPr>
          <w:rFonts w:ascii="Verdana" w:eastAsia="Times New Roman" w:hAnsi="Verdana" w:cs="Times New Roman"/>
          <w:lang w:eastAsia="es-CO"/>
        </w:rPr>
      </w:pPr>
    </w:p>
    <w:p w14:paraId="6337150D" w14:textId="77777777" w:rsidR="00C37717" w:rsidRPr="003125D1" w:rsidRDefault="00C37717" w:rsidP="00C37717">
      <w:pPr>
        <w:spacing w:after="120" w:line="276" w:lineRule="auto"/>
        <w:ind w:firstLine="709"/>
        <w:jc w:val="both"/>
        <w:rPr>
          <w:rFonts w:ascii="Verdana" w:eastAsia="Calibri" w:hAnsi="Verdana" w:cs="Arial"/>
          <w:lang w:val="es-ES_tradnl" w:eastAsia="es-ES_tradnl"/>
        </w:rPr>
      </w:pPr>
      <w:r w:rsidRPr="003125D1">
        <w:rPr>
          <w:rFonts w:ascii="Verdana" w:eastAsia="Calibri" w:hAnsi="Verdana" w:cs="Arial"/>
          <w:lang w:val="es-ES" w:eastAsia="es-ES"/>
        </w:rPr>
        <w:lastRenderedPageBreak/>
        <w:t xml:space="preserve">De manera preliminar, resulta necesario resaltar que esta entidad solo tiene competencia para responder consultas sobre la aplicación de normas de carácter general en materia de compras y contratación pública. En ese sentido, resolver casos particulares desborda las atribuciones asignadas por el legislador extraordinario, que no concibió a Colombia Compra Eficiente como una autoridad para solucionar problemas jurídicos particulares de todos los partícipes del sistema de compra pública. La competencia de esta entidad se fija con límites claros, con el objeto de evitar que la Agencia actúe como una instancia de validación de las actuaciones de las entidades sujetas a la Ley 80 de 1993 o de los demás participantes de la contratación pública. Esta competencia de interpretación de normas generales, por definición, no puede extenderse a la resolución de controversias, ni a brindar asesorías sobre casos puntuales. </w:t>
      </w:r>
      <w:r w:rsidRPr="003125D1">
        <w:rPr>
          <w:rFonts w:ascii="Verdana" w:eastAsia="Calibri" w:hAnsi="Verdana" w:cs="Arial"/>
          <w:lang w:val="es-ES_tradnl" w:eastAsia="es-ES_tradnl"/>
        </w:rPr>
        <w:tab/>
      </w:r>
    </w:p>
    <w:p w14:paraId="532F9280" w14:textId="77777777" w:rsidR="00C37717" w:rsidRPr="003125D1" w:rsidRDefault="00C37717" w:rsidP="00C37717">
      <w:pPr>
        <w:spacing w:after="0" w:line="276" w:lineRule="auto"/>
        <w:ind w:firstLine="708"/>
        <w:jc w:val="both"/>
        <w:rPr>
          <w:rFonts w:ascii="Verdana" w:eastAsia="Calibri" w:hAnsi="Verdana" w:cs="Arial"/>
          <w:lang w:val="es-ES" w:eastAsia="es-ES"/>
        </w:rPr>
      </w:pPr>
      <w:r w:rsidRPr="003125D1">
        <w:rPr>
          <w:rFonts w:ascii="Verdana" w:eastAsia="Calibri" w:hAnsi="Verdana" w:cs="Arial"/>
          <w:lang w:val="es-ES" w:eastAsia="es-ES"/>
        </w:rPr>
        <w:t>Conforme lo expuesto, en aras de satisfacer el derecho fundamental de petición se resolverá su consulta dentro de los límites de la referida competencia consultiva, esto es, haciendo abstracción de las circunstancias particulares y concretas mencionadas en su petición, pero haciendo unas consideraciones sobre las normas generales relacionadas con el problema jurídico de su consulta.</w:t>
      </w:r>
    </w:p>
    <w:p w14:paraId="63141F3A" w14:textId="77777777" w:rsidR="00C37717" w:rsidRPr="003125D1" w:rsidRDefault="00C37717" w:rsidP="00C37717">
      <w:pPr>
        <w:spacing w:after="0" w:line="276" w:lineRule="auto"/>
        <w:ind w:firstLine="709"/>
        <w:jc w:val="both"/>
        <w:rPr>
          <w:rFonts w:ascii="Verdana" w:eastAsia="Calibri" w:hAnsi="Verdana" w:cs="Arial"/>
          <w:lang w:val="es-ES" w:eastAsia="es-ES"/>
        </w:rPr>
      </w:pPr>
    </w:p>
    <w:p w14:paraId="15FECF09" w14:textId="77777777" w:rsidR="00C37717" w:rsidRPr="003125D1" w:rsidRDefault="00C37717" w:rsidP="00C37717">
      <w:pPr>
        <w:numPr>
          <w:ilvl w:val="0"/>
          <w:numId w:val="16"/>
        </w:numPr>
        <w:tabs>
          <w:tab w:val="left" w:pos="142"/>
          <w:tab w:val="left" w:pos="284"/>
        </w:tabs>
        <w:spacing w:after="0" w:line="276" w:lineRule="auto"/>
        <w:contextualSpacing/>
        <w:jc w:val="both"/>
        <w:rPr>
          <w:rFonts w:ascii="Verdana" w:eastAsia="Century Gothic" w:hAnsi="Verdana" w:cs="Century Gothic"/>
          <w:b/>
          <w:bCs/>
          <w:lang w:val="es-ES"/>
        </w:rPr>
      </w:pPr>
      <w:r w:rsidRPr="003125D1">
        <w:rPr>
          <w:rFonts w:ascii="Verdana" w:eastAsia="Century Gothic" w:hAnsi="Verdana" w:cs="Century Gothic"/>
          <w:b/>
          <w:bCs/>
          <w:lang w:val="es-ES"/>
        </w:rPr>
        <w:t>Problema planteado:</w:t>
      </w:r>
    </w:p>
    <w:p w14:paraId="6B595360" w14:textId="77777777" w:rsidR="00C37717" w:rsidRPr="003125D1" w:rsidRDefault="00C37717" w:rsidP="00C37717">
      <w:pPr>
        <w:tabs>
          <w:tab w:val="left" w:pos="426"/>
        </w:tabs>
        <w:spacing w:after="0" w:line="276" w:lineRule="auto"/>
        <w:jc w:val="both"/>
        <w:rPr>
          <w:rFonts w:ascii="Verdana" w:eastAsia="Century Gothic" w:hAnsi="Verdana" w:cs="Century Gothic"/>
          <w:lang w:val="es-ES"/>
        </w:rPr>
      </w:pPr>
    </w:p>
    <w:p w14:paraId="77A5D8B2" w14:textId="4E84B724" w:rsidR="007067F7" w:rsidRPr="00820BC9" w:rsidRDefault="007067F7" w:rsidP="007067F7">
      <w:pPr>
        <w:spacing w:line="276" w:lineRule="auto"/>
        <w:jc w:val="both"/>
        <w:rPr>
          <w:rFonts w:ascii="Verdana" w:eastAsia="Century Gothic" w:hAnsi="Verdana" w:cs="Century Gothic"/>
        </w:rPr>
      </w:pPr>
      <w:r>
        <w:rPr>
          <w:rFonts w:ascii="Verdana" w:eastAsia="Century Gothic" w:hAnsi="Verdana" w:cs="Century Gothic"/>
        </w:rPr>
        <w:t>De acuerdo con el contenido de su solicitud, esta Agencia resolverá el siguiente problema jurídico: ¿Es jurídicamente admisible que el mismo ingeniero dispuesto por la Entidad Estatal para ejercer la dirección técnica de las actividades de ingeniería requeridas en un convenio solidario sea designado, simultáneamente, como supervisor del convenio, o dicha concurrencia de funciones configura una inhabilidad, incompatibilidad o prohibición jurídica, o puede comprometer la objetividad e imparcialidad exigibles en el ejercicio de la supervisión?</w:t>
      </w:r>
    </w:p>
    <w:p w14:paraId="5CE0722C" w14:textId="010275E6" w:rsidR="00C37717" w:rsidRPr="00820BC9" w:rsidRDefault="00C37717" w:rsidP="00C37717">
      <w:pPr>
        <w:spacing w:line="276" w:lineRule="auto"/>
        <w:jc w:val="both"/>
        <w:rPr>
          <w:rFonts w:ascii="Verdana" w:eastAsia="Century Gothic" w:hAnsi="Verdana" w:cs="Century Gothic"/>
        </w:rPr>
      </w:pPr>
    </w:p>
    <w:p w14:paraId="2988FC32" w14:textId="77777777" w:rsidR="00C37717" w:rsidRDefault="00C37717" w:rsidP="00C37717">
      <w:pPr>
        <w:tabs>
          <w:tab w:val="left" w:pos="142"/>
          <w:tab w:val="left" w:pos="284"/>
        </w:tabs>
        <w:spacing w:after="0" w:line="276" w:lineRule="auto"/>
        <w:ind w:left="360"/>
        <w:contextualSpacing/>
        <w:jc w:val="both"/>
        <w:rPr>
          <w:rFonts w:ascii="Verdana" w:eastAsia="Century Gothic" w:hAnsi="Verdana" w:cs="Century Gothic"/>
          <w:b/>
          <w:bCs/>
          <w:lang w:val="es-ES"/>
        </w:rPr>
      </w:pPr>
    </w:p>
    <w:p w14:paraId="073FC776" w14:textId="77777777" w:rsidR="00C37717" w:rsidRPr="003125D1" w:rsidRDefault="00C37717" w:rsidP="00C37717">
      <w:pPr>
        <w:numPr>
          <w:ilvl w:val="0"/>
          <w:numId w:val="16"/>
        </w:numPr>
        <w:tabs>
          <w:tab w:val="left" w:pos="142"/>
          <w:tab w:val="left" w:pos="284"/>
        </w:tabs>
        <w:spacing w:after="0" w:line="276" w:lineRule="auto"/>
        <w:contextualSpacing/>
        <w:jc w:val="both"/>
        <w:rPr>
          <w:rFonts w:ascii="Verdana" w:eastAsia="Century Gothic" w:hAnsi="Verdana" w:cs="Century Gothic"/>
          <w:b/>
          <w:bCs/>
          <w:lang w:val="es-ES"/>
        </w:rPr>
      </w:pPr>
      <w:r w:rsidRPr="003125D1">
        <w:rPr>
          <w:rFonts w:ascii="Verdana" w:eastAsia="Century Gothic" w:hAnsi="Verdana" w:cs="Century Gothic"/>
          <w:b/>
          <w:bCs/>
          <w:lang w:val="es-ES"/>
        </w:rPr>
        <w:t>Respuesta:</w:t>
      </w:r>
    </w:p>
    <w:p w14:paraId="34D39D4F" w14:textId="77777777" w:rsidR="00C37717" w:rsidRPr="00AB496C" w:rsidRDefault="00C37717" w:rsidP="00C37717">
      <w:pPr>
        <w:tabs>
          <w:tab w:val="left" w:pos="142"/>
          <w:tab w:val="left" w:pos="284"/>
        </w:tabs>
        <w:spacing w:line="276" w:lineRule="auto"/>
        <w:contextualSpacing/>
        <w:jc w:val="both"/>
        <w:rPr>
          <w:rFonts w:ascii="Verdana" w:eastAsia="Century Gothic" w:hAnsi="Verdana" w:cs="Century Gothic"/>
          <w:b/>
          <w:bCs/>
          <w:lang w:val="es-ES"/>
        </w:rPr>
      </w:pPr>
    </w:p>
    <w:tbl>
      <w:tblPr>
        <w:tblStyle w:val="Tablaconcuadrcula1"/>
        <w:tblW w:w="0" w:type="auto"/>
        <w:tblBorders>
          <w:top w:val="dotted" w:sz="4" w:space="0" w:color="auto"/>
          <w:left w:val="dotted" w:sz="4" w:space="0" w:color="auto"/>
          <w:bottom w:val="dotted" w:sz="4" w:space="0" w:color="auto"/>
          <w:right w:val="dotted" w:sz="4" w:space="0" w:color="auto"/>
          <w:insideH w:val="dotted" w:sz="4" w:space="0" w:color="auto"/>
          <w:insideV w:val="dotted" w:sz="4" w:space="0" w:color="auto"/>
        </w:tblBorders>
        <w:tblLook w:val="04A0" w:firstRow="1" w:lastRow="0" w:firstColumn="1" w:lastColumn="0" w:noHBand="0" w:noVBand="1"/>
      </w:tblPr>
      <w:tblGrid>
        <w:gridCol w:w="8828"/>
      </w:tblGrid>
      <w:tr w:rsidR="00C37717" w:rsidRPr="00415AD8" w14:paraId="267546F0" w14:textId="77777777">
        <w:trPr>
          <w:trHeight w:val="1057"/>
        </w:trPr>
        <w:tc>
          <w:tcPr>
            <w:tcW w:w="8828" w:type="dxa"/>
            <w:tcBorders>
              <w:top w:val="dotted" w:sz="4" w:space="0" w:color="auto"/>
              <w:left w:val="dotted" w:sz="4" w:space="0" w:color="auto"/>
              <w:bottom w:val="dotted" w:sz="4" w:space="0" w:color="auto"/>
              <w:right w:val="dotted" w:sz="4" w:space="0" w:color="auto"/>
            </w:tcBorders>
          </w:tcPr>
          <w:p w14:paraId="0DAA033F" w14:textId="77777777" w:rsidR="00CB26CE" w:rsidRPr="00957F36" w:rsidRDefault="00CB26CE" w:rsidP="00CB26CE">
            <w:pPr>
              <w:spacing w:line="276" w:lineRule="auto"/>
              <w:ind w:right="74"/>
              <w:jc w:val="both"/>
              <w:textAlignment w:val="baseline"/>
              <w:rPr>
                <w:rFonts w:ascii="Verdana" w:hAnsi="Verdana"/>
                <w:lang w:val="es-ES"/>
              </w:rPr>
            </w:pPr>
            <w:r>
              <w:rPr>
                <w:rFonts w:ascii="Verdana" w:hAnsi="Verdana"/>
                <w:lang w:val="es-ES"/>
              </w:rPr>
              <w:t xml:space="preserve">Frente al interrogante planteado, esta Agencia considera que no se advierte una disposición constitucional o legal de carácter general que, por la sola concurrencia de funciones, impida que el ingeniero dispuesto por la Entidad Estatal para ejercer la dirección técnica de las actividades de ingeniería </w:t>
            </w:r>
            <w:r>
              <w:rPr>
                <w:rFonts w:ascii="Verdana" w:hAnsi="Verdana"/>
                <w:lang w:val="es-ES"/>
              </w:rPr>
              <w:lastRenderedPageBreak/>
              <w:t xml:space="preserve">requeridas en un convenio solidario sea designado, simultáneamente, como supervisor. En efecto, las inhabilidades, incompatibilidades y prohibiciones son de carácter taxativo y de interpretación restrictiva, por lo que su configuración exige una disposición constitucional o legal que las establezca expresamente. Sin embargo, la ausencia de una prohibición general no supone que ambas funciones puedan concurrir en cualquier circunstancia. Su procedencia debe analizarse atendiendo al contenido material de las funciones asignadas al profesional y a la objetividad e imparcialidad exigibles en el ejercicio de la supervisión. En particular, la dirección técnica debe diferenciarse de la ejecución material de las obligaciones a cargo del Organismo de Acción Comunal. Si el profesional interviene directamente en la ejecución de actividades cuyo cumplimiento posteriormente debe verificar o certificar como supervisor, se desdibuja la función de vigilancia y puede comprometerse la objetividad e imparcialidad propias de la </w:t>
            </w:r>
            <w:commentRangeStart w:id="2"/>
            <w:r>
              <w:rPr>
                <w:rFonts w:ascii="Verdana" w:hAnsi="Verdana"/>
                <w:lang w:val="es-ES"/>
              </w:rPr>
              <w:t>supervisión</w:t>
            </w:r>
            <w:commentRangeEnd w:id="2"/>
            <w:r>
              <w:rPr>
                <w:rStyle w:val="Refdecomentario"/>
                <w:rFonts w:ascii="Verdana" w:hAnsi="Verdana"/>
                <w:sz w:val="22"/>
                <w:szCs w:val="22"/>
                <w:lang w:val="es-ES"/>
              </w:rPr>
              <w:commentReference w:id="2"/>
            </w:r>
            <w:r>
              <w:rPr>
                <w:rFonts w:ascii="Verdana" w:hAnsi="Verdana"/>
                <w:lang w:val="es-ES"/>
              </w:rPr>
              <w:t>.</w:t>
            </w:r>
          </w:p>
          <w:p w14:paraId="7B7952EC" w14:textId="150164F4" w:rsidR="00C37717" w:rsidRDefault="00C37717">
            <w:pPr>
              <w:spacing w:line="276" w:lineRule="auto"/>
              <w:ind w:firstLine="709"/>
              <w:jc w:val="both"/>
              <w:textAlignment w:val="baseline"/>
              <w:rPr>
                <w:rFonts w:ascii="Verdana" w:hAnsi="Verdana"/>
                <w:lang w:val="es-ES"/>
              </w:rPr>
            </w:pPr>
            <w:commentRangeStart w:id="3"/>
            <w:r w:rsidRPr="00957F36">
              <w:rPr>
                <w:rFonts w:ascii="Verdana" w:hAnsi="Verdana"/>
                <w:lang w:val="es-ES"/>
              </w:rPr>
              <w:t>En</w:t>
            </w:r>
            <w:commentRangeEnd w:id="3"/>
            <w:r w:rsidR="00CB26CE" w:rsidRPr="00957F36">
              <w:rPr>
                <w:rStyle w:val="Refdecomentario"/>
                <w:rFonts w:ascii="Verdana" w:hAnsi="Verdana"/>
                <w:sz w:val="22"/>
                <w:szCs w:val="22"/>
                <w:lang w:val="es-ES"/>
              </w:rPr>
              <w:commentReference w:id="3"/>
            </w:r>
            <w:r w:rsidRPr="00957F36">
              <w:rPr>
                <w:rFonts w:ascii="Verdana" w:hAnsi="Verdana"/>
                <w:lang w:val="es-ES"/>
              </w:rPr>
              <w:t xml:space="preserve"> primer lugar, debe recordarse que, conforme al artículo 18 de la Ley 842 de 2003, cuando las actividades desarrolladas en ejecución del convenio comporten el ejercicio de la ingeniería, los trabajos relacionados con dicha profesión deberán ser dirigidos por un ingeniero inscrito en el registro profesional y con tarjeta de matrícula profesional en la rama correspondiente. Esta obligación, como se indicó en el Concepto C-261 de 2024, no supone que el profesional deba ser necesariamente aportado por el ejecutor del convenio, pues corresponde a la entidad estatal determinar, de acuerdo con las características del negocio jurídico, quién debe garantizar el cumplimiento de dicha exigencia.</w:t>
            </w:r>
          </w:p>
          <w:p w14:paraId="786F3293" w14:textId="77777777" w:rsidR="00C37717" w:rsidRPr="00957F36" w:rsidRDefault="00C37717">
            <w:pPr>
              <w:spacing w:line="276" w:lineRule="auto"/>
              <w:ind w:firstLine="709"/>
              <w:jc w:val="both"/>
              <w:textAlignment w:val="baseline"/>
              <w:rPr>
                <w:rFonts w:ascii="Verdana" w:hAnsi="Verdana"/>
                <w:lang w:val="es-ES"/>
              </w:rPr>
            </w:pPr>
          </w:p>
          <w:p w14:paraId="5CF42192" w14:textId="77777777" w:rsidR="00C37717" w:rsidRDefault="00C37717">
            <w:pPr>
              <w:spacing w:line="276" w:lineRule="auto"/>
              <w:ind w:firstLine="709"/>
              <w:jc w:val="both"/>
              <w:textAlignment w:val="baseline"/>
              <w:rPr>
                <w:rFonts w:ascii="Verdana" w:hAnsi="Verdana"/>
                <w:lang w:val="es-ES"/>
              </w:rPr>
            </w:pPr>
            <w:r w:rsidRPr="00957F36">
              <w:rPr>
                <w:rFonts w:ascii="Verdana" w:hAnsi="Verdana"/>
                <w:lang w:val="es-ES"/>
              </w:rPr>
              <w:t>Por otra parte, la supervisión constituye una función propia de la entidad estatal. El artículo 83 de la Ley 1474 de 2011 establece que las entidades están obligadas a vigilar permanentemente la correcta ejecución del objeto contractual mediante un supervisor o interventor, según corresponda. A su vez, el artículo 84 ibidem establece que la supervisión implica el seguimiento al cumplimiento de las obligaciones a cargo del contratista y faculta al supervisor para solicitar informes, aclaraciones y explicaciones sobre el desarrollo de la ejecución contractual, así como para informar las circunstancias que puedan poner en riesgo el cumplimiento del contrato.</w:t>
            </w:r>
          </w:p>
          <w:p w14:paraId="1CB8B4BC" w14:textId="77777777" w:rsidR="00C37717" w:rsidRPr="00957F36" w:rsidRDefault="00C37717">
            <w:pPr>
              <w:spacing w:line="276" w:lineRule="auto"/>
              <w:ind w:firstLine="709"/>
              <w:jc w:val="both"/>
              <w:textAlignment w:val="baseline"/>
              <w:rPr>
                <w:rFonts w:ascii="Verdana" w:hAnsi="Verdana"/>
                <w:lang w:val="es-ES"/>
              </w:rPr>
            </w:pPr>
          </w:p>
          <w:p w14:paraId="74FA49D7" w14:textId="77777777" w:rsidR="00C37717" w:rsidRDefault="00C37717">
            <w:pPr>
              <w:spacing w:line="276" w:lineRule="auto"/>
              <w:ind w:firstLine="709"/>
              <w:jc w:val="both"/>
              <w:textAlignment w:val="baseline"/>
              <w:rPr>
                <w:rFonts w:ascii="Verdana" w:hAnsi="Verdana"/>
                <w:lang w:val="es-ES"/>
              </w:rPr>
            </w:pPr>
            <w:r w:rsidRPr="00957F36">
              <w:rPr>
                <w:rFonts w:ascii="Verdana" w:hAnsi="Verdana"/>
                <w:lang w:val="es-ES"/>
              </w:rPr>
              <w:lastRenderedPageBreak/>
              <w:t>En ese sentido, la supervisión comprende precisamente un componente técnico cuando ello resulte necesario para verificar el cumplimiento del objeto.</w:t>
            </w:r>
            <w:r>
              <w:rPr>
                <w:rFonts w:ascii="Verdana" w:hAnsi="Verdana"/>
                <w:lang w:val="es-ES"/>
              </w:rPr>
              <w:t xml:space="preserve"> El departamento Administrativo de la</w:t>
            </w:r>
            <w:r w:rsidRPr="00957F36">
              <w:rPr>
                <w:rFonts w:ascii="Verdana" w:hAnsi="Verdana"/>
                <w:lang w:val="es-ES"/>
              </w:rPr>
              <w:t xml:space="preserve"> Función Pública ha señalado </w:t>
            </w:r>
            <w:r>
              <w:rPr>
                <w:rFonts w:ascii="Verdana" w:hAnsi="Verdana"/>
                <w:lang w:val="es-ES"/>
              </w:rPr>
              <w:t xml:space="preserve">en varios conceptos </w:t>
            </w:r>
            <w:r w:rsidRPr="00957F36">
              <w:rPr>
                <w:rFonts w:ascii="Verdana" w:hAnsi="Verdana"/>
                <w:lang w:val="es-ES"/>
              </w:rPr>
              <w:t xml:space="preserve">que es procedente asignar la supervisión a un servidor público cuando las funciones de su empleo guardan relación con el objeto contractual y cuenta con los conocimientos o experiencia necesarios para ejercerla adecuadamente. </w:t>
            </w:r>
          </w:p>
          <w:p w14:paraId="40EFAA20" w14:textId="77777777" w:rsidR="00C37717" w:rsidRPr="00957F36" w:rsidRDefault="00C37717">
            <w:pPr>
              <w:spacing w:line="276" w:lineRule="auto"/>
              <w:ind w:firstLine="709"/>
              <w:jc w:val="both"/>
              <w:textAlignment w:val="baseline"/>
              <w:rPr>
                <w:rFonts w:ascii="Verdana" w:hAnsi="Verdana"/>
                <w:lang w:val="es-ES"/>
              </w:rPr>
            </w:pPr>
          </w:p>
          <w:p w14:paraId="455E728E" w14:textId="77777777" w:rsidR="00C37717" w:rsidRPr="00957F36" w:rsidRDefault="00C37717">
            <w:pPr>
              <w:spacing w:line="276" w:lineRule="auto"/>
              <w:ind w:firstLine="709"/>
              <w:jc w:val="both"/>
              <w:textAlignment w:val="baseline"/>
              <w:rPr>
                <w:rFonts w:ascii="Verdana" w:hAnsi="Verdana"/>
                <w:lang w:val="es-ES"/>
              </w:rPr>
            </w:pPr>
            <w:r w:rsidRPr="00957F36">
              <w:rPr>
                <w:rFonts w:ascii="Verdana" w:hAnsi="Verdana"/>
                <w:lang w:val="es-ES"/>
              </w:rPr>
              <w:t>Por consiguiente, el</w:t>
            </w:r>
            <w:r w:rsidRPr="00957F36">
              <w:rPr>
                <w:rFonts w:ascii="Verdana" w:hAnsi="Verdana"/>
                <w:b/>
                <w:bCs/>
                <w:lang w:val="es-ES"/>
              </w:rPr>
              <w:t xml:space="preserve"> </w:t>
            </w:r>
            <w:r w:rsidRPr="00957F36">
              <w:rPr>
                <w:rFonts w:ascii="Verdana" w:hAnsi="Verdana"/>
                <w:lang w:val="es-ES"/>
              </w:rPr>
              <w:t>conocimiento técnico del ingeniero no constituye un impedimento para ejercer la supervisión; por el contrario, puede ser precisamente lo que permita efectuar un seguimiento técnico adecuado.</w:t>
            </w:r>
          </w:p>
          <w:p w14:paraId="535D7EC3" w14:textId="77777777" w:rsidR="00C37717" w:rsidRPr="00AD64BA" w:rsidRDefault="00C37717">
            <w:pPr>
              <w:spacing w:line="276" w:lineRule="auto"/>
              <w:ind w:firstLine="709"/>
              <w:jc w:val="both"/>
              <w:textAlignment w:val="baseline"/>
              <w:rPr>
                <w:rFonts w:ascii="Verdana" w:hAnsi="Verdana"/>
                <w:lang w:val="es-ES"/>
              </w:rPr>
            </w:pPr>
            <w:r w:rsidRPr="00957F36">
              <w:rPr>
                <w:rFonts w:ascii="Verdana" w:hAnsi="Verdana"/>
                <w:lang w:val="es-ES"/>
              </w:rPr>
              <w:t>Ahora bien, debe diferenciarse la dirección técnica de las actividades propias del ejercicio de la ingeniería de la ejecución material del objeto del convenio.</w:t>
            </w:r>
          </w:p>
          <w:p w14:paraId="44D4DC20" w14:textId="77777777" w:rsidR="00C37717" w:rsidRPr="00957F36" w:rsidRDefault="00C37717">
            <w:pPr>
              <w:spacing w:line="276" w:lineRule="auto"/>
              <w:ind w:firstLine="709"/>
              <w:jc w:val="both"/>
              <w:textAlignment w:val="baseline"/>
              <w:rPr>
                <w:rFonts w:ascii="Verdana" w:hAnsi="Verdana"/>
                <w:lang w:val="es-ES"/>
              </w:rPr>
            </w:pPr>
          </w:p>
          <w:p w14:paraId="350D96EF" w14:textId="77777777" w:rsidR="00C37717" w:rsidRPr="00AD64BA" w:rsidRDefault="00C37717">
            <w:pPr>
              <w:spacing w:line="276" w:lineRule="auto"/>
              <w:ind w:firstLine="709"/>
              <w:jc w:val="both"/>
              <w:textAlignment w:val="baseline"/>
              <w:rPr>
                <w:rFonts w:ascii="Verdana" w:hAnsi="Verdana"/>
                <w:lang w:val="es-ES"/>
              </w:rPr>
            </w:pPr>
            <w:r w:rsidRPr="00957F36">
              <w:rPr>
                <w:rFonts w:ascii="Verdana" w:hAnsi="Verdana"/>
                <w:lang w:val="es-ES"/>
              </w:rPr>
              <w:t>La primera se encuentra relacionada con la responsabilidad profesional derivada del ejercicio de la ingeniería. La segunda corresponde al cumplimiento de las obligaciones que, de acuerdo con el convenio, se encuentran a cargo del ejecutor.</w:t>
            </w:r>
          </w:p>
          <w:p w14:paraId="65642A76" w14:textId="77777777" w:rsidR="00C37717" w:rsidRPr="00957F36" w:rsidRDefault="00C37717">
            <w:pPr>
              <w:spacing w:line="276" w:lineRule="auto"/>
              <w:ind w:firstLine="709"/>
              <w:jc w:val="both"/>
              <w:textAlignment w:val="baseline"/>
              <w:rPr>
                <w:rFonts w:ascii="Verdana" w:hAnsi="Verdana"/>
                <w:lang w:val="es-ES"/>
              </w:rPr>
            </w:pPr>
          </w:p>
          <w:p w14:paraId="4EBDD053" w14:textId="77777777" w:rsidR="00C37717" w:rsidRDefault="00C37717">
            <w:pPr>
              <w:spacing w:line="276" w:lineRule="auto"/>
              <w:ind w:firstLine="709"/>
              <w:jc w:val="both"/>
              <w:textAlignment w:val="baseline"/>
              <w:rPr>
                <w:rFonts w:ascii="Verdana" w:hAnsi="Verdana"/>
                <w:lang w:val="es-ES"/>
              </w:rPr>
            </w:pPr>
            <w:r w:rsidRPr="00957F36">
              <w:rPr>
                <w:rFonts w:ascii="Verdana" w:hAnsi="Verdana"/>
                <w:lang w:val="es-ES"/>
              </w:rPr>
              <w:t xml:space="preserve">Esta distinción es determinante porque la supervisión tiene como finalidad verificar que las obligaciones a cargo del ejecutor sean efectivamente cumplidas. La doctrina administrativa ha señalado que la supervisión material comprende la comprobación y certificación de la efectiva y real ejecución del objeto contratado. </w:t>
            </w:r>
          </w:p>
          <w:p w14:paraId="62EDE9B9" w14:textId="77777777" w:rsidR="00C37717" w:rsidRPr="00957F36" w:rsidRDefault="00C37717">
            <w:pPr>
              <w:spacing w:line="276" w:lineRule="auto"/>
              <w:ind w:firstLine="709"/>
              <w:jc w:val="both"/>
              <w:textAlignment w:val="baseline"/>
              <w:rPr>
                <w:rFonts w:ascii="Verdana" w:hAnsi="Verdana"/>
                <w:lang w:val="es-ES"/>
              </w:rPr>
            </w:pPr>
          </w:p>
          <w:p w14:paraId="5C2C5BC9" w14:textId="77777777" w:rsidR="00C37717" w:rsidRPr="00851E20" w:rsidRDefault="00C37717">
            <w:pPr>
              <w:spacing w:line="276" w:lineRule="auto"/>
              <w:ind w:firstLine="709"/>
              <w:jc w:val="both"/>
              <w:textAlignment w:val="baseline"/>
              <w:rPr>
                <w:rFonts w:ascii="Verdana" w:hAnsi="Verdana"/>
                <w:lang w:val="es-ES"/>
              </w:rPr>
            </w:pPr>
            <w:r w:rsidRPr="00957F36">
              <w:rPr>
                <w:rFonts w:ascii="Verdana" w:hAnsi="Verdana"/>
                <w:lang w:val="es-ES"/>
              </w:rPr>
              <w:t>Así, no resulta jurídicamente problemático que el ingeniero de la entidad, en cumplimiento de su función de dirección técnica, realice visitas a la obra, efectúe verificaciones técnicas, revise especificaciones, formule observaciones, determine técnicamente la necesidad de realizar ajustes o emita las orientaciones propias del ejercicio profesional, y que, adicionalmente, en calidad de supervisor, verifique que el Organismo de Acción Comunal haya cumplido las obligaciones previstas en el convenio.</w:t>
            </w:r>
          </w:p>
          <w:p w14:paraId="2CCA1858" w14:textId="77777777" w:rsidR="00C37717" w:rsidRPr="00957F36" w:rsidRDefault="00C37717">
            <w:pPr>
              <w:spacing w:line="276" w:lineRule="auto"/>
              <w:ind w:firstLine="709"/>
              <w:jc w:val="both"/>
              <w:textAlignment w:val="baseline"/>
              <w:rPr>
                <w:rFonts w:ascii="Verdana" w:hAnsi="Verdana"/>
                <w:lang w:val="es-ES"/>
              </w:rPr>
            </w:pPr>
          </w:p>
          <w:p w14:paraId="6014B824" w14:textId="77777777" w:rsidR="00C37717" w:rsidRDefault="00C37717">
            <w:pPr>
              <w:spacing w:line="276" w:lineRule="auto"/>
              <w:ind w:firstLine="709"/>
              <w:jc w:val="both"/>
              <w:textAlignment w:val="baseline"/>
              <w:rPr>
                <w:rFonts w:ascii="Verdana" w:hAnsi="Verdana"/>
                <w:lang w:val="es-ES"/>
              </w:rPr>
            </w:pPr>
            <w:r w:rsidRPr="00957F36">
              <w:rPr>
                <w:rFonts w:ascii="Verdana" w:hAnsi="Verdana"/>
                <w:lang w:val="es-ES"/>
              </w:rPr>
              <w:t xml:space="preserve">En este supuesto, el profesional estaría ejerciendo dos funciones que, aunque relacionadas, tienen una finalidad diferente: por una parte, garantizar </w:t>
            </w:r>
            <w:r w:rsidRPr="00957F36">
              <w:rPr>
                <w:rFonts w:ascii="Verdana" w:hAnsi="Verdana"/>
                <w:lang w:val="es-ES"/>
              </w:rPr>
              <w:lastRenderedPageBreak/>
              <w:t>que las actividades que comportan el ejercicio de la ingeniería estén dirigidas por un profesional habilitado; y, por otra, ejercer el seguimiento y vigilancia que corresponde a la entidad estatal.</w:t>
            </w:r>
          </w:p>
          <w:p w14:paraId="15E9248F" w14:textId="77777777" w:rsidR="00C37717" w:rsidRPr="00957F36" w:rsidRDefault="00C37717">
            <w:pPr>
              <w:spacing w:line="276" w:lineRule="auto"/>
              <w:ind w:firstLine="709"/>
              <w:jc w:val="both"/>
              <w:textAlignment w:val="baseline"/>
              <w:rPr>
                <w:rFonts w:ascii="Verdana" w:hAnsi="Verdana"/>
                <w:lang w:val="es-ES"/>
              </w:rPr>
            </w:pPr>
          </w:p>
          <w:p w14:paraId="2C2C2F82" w14:textId="77777777" w:rsidR="00C37717" w:rsidRDefault="00C37717">
            <w:pPr>
              <w:spacing w:line="276" w:lineRule="auto"/>
              <w:ind w:firstLine="709"/>
              <w:jc w:val="both"/>
              <w:textAlignment w:val="baseline"/>
              <w:rPr>
                <w:rFonts w:ascii="Verdana" w:hAnsi="Verdana"/>
                <w:lang w:val="es-ES"/>
              </w:rPr>
            </w:pPr>
            <w:r w:rsidRPr="00957F36">
              <w:rPr>
                <w:rFonts w:ascii="Verdana" w:hAnsi="Verdana"/>
                <w:lang w:val="es-ES"/>
              </w:rPr>
              <w:t>La situación sería diferente si la denominada “dirección de obra” implicara que el ingeniero de la entidad asumiera materialmente la ejecución del objeto del convenio.</w:t>
            </w:r>
          </w:p>
          <w:p w14:paraId="3627527D" w14:textId="77777777" w:rsidR="00C37717" w:rsidRPr="00957F36" w:rsidRDefault="00C37717">
            <w:pPr>
              <w:spacing w:line="276" w:lineRule="auto"/>
              <w:ind w:firstLine="709"/>
              <w:jc w:val="both"/>
              <w:textAlignment w:val="baseline"/>
              <w:rPr>
                <w:rFonts w:ascii="Verdana" w:hAnsi="Verdana"/>
                <w:lang w:val="es-ES"/>
              </w:rPr>
            </w:pPr>
          </w:p>
          <w:p w14:paraId="1D944B19" w14:textId="77777777" w:rsidR="00C37717" w:rsidRDefault="00C37717">
            <w:pPr>
              <w:spacing w:line="276" w:lineRule="auto"/>
              <w:ind w:firstLine="709"/>
              <w:jc w:val="both"/>
              <w:textAlignment w:val="baseline"/>
              <w:rPr>
                <w:rFonts w:ascii="Verdana" w:hAnsi="Verdana"/>
                <w:lang w:val="es-ES"/>
              </w:rPr>
            </w:pPr>
            <w:r w:rsidRPr="00957F36">
              <w:rPr>
                <w:rFonts w:ascii="Verdana" w:hAnsi="Verdana"/>
                <w:lang w:val="es-ES"/>
              </w:rPr>
              <w:t>Por ejemplo, si el profesional de la entidad fuera quien ejecutara directamente las actividades constructivas, administrara los recursos destinados a la ejecución, contratara o dirigiera al personal encargado de ejecutar las obligaciones del convenio, suministrara los materiales que corresponden al ejecutor o asumiera frente a la entidad las obligaciones que fueron atribuidas al Organismo de Acción Comunal, ya no se estaría frente a una simple función de dirección técnica.</w:t>
            </w:r>
          </w:p>
          <w:p w14:paraId="5D11AEB6" w14:textId="77777777" w:rsidR="00C37717" w:rsidRPr="00957F36" w:rsidRDefault="00C37717">
            <w:pPr>
              <w:spacing w:line="276" w:lineRule="auto"/>
              <w:ind w:firstLine="709"/>
              <w:jc w:val="both"/>
              <w:textAlignment w:val="baseline"/>
              <w:rPr>
                <w:rFonts w:ascii="Verdana" w:hAnsi="Verdana"/>
                <w:lang w:val="es-ES"/>
              </w:rPr>
            </w:pPr>
          </w:p>
          <w:p w14:paraId="0A68518A" w14:textId="77777777" w:rsidR="00C37717" w:rsidRPr="00851E20" w:rsidRDefault="00C37717">
            <w:pPr>
              <w:spacing w:line="276" w:lineRule="auto"/>
              <w:ind w:firstLine="709"/>
              <w:jc w:val="both"/>
              <w:textAlignment w:val="baseline"/>
              <w:rPr>
                <w:rFonts w:ascii="Verdana" w:hAnsi="Verdana"/>
                <w:lang w:val="es-ES"/>
              </w:rPr>
            </w:pPr>
            <w:r w:rsidRPr="00957F36">
              <w:rPr>
                <w:rFonts w:ascii="Verdana" w:hAnsi="Verdana"/>
                <w:lang w:val="es-ES"/>
              </w:rPr>
              <w:t>En tal escenario existiría una confusión entre las funciones de ejecución y las de vigilancia, puesto que el mismo servidor participaría directamente en la realización de las actividades cuyo cumplimiento posteriormente debería verificar y certificar como supervisor.</w:t>
            </w:r>
          </w:p>
          <w:p w14:paraId="5F0CD14E" w14:textId="77777777" w:rsidR="00C37717" w:rsidRPr="00957F36" w:rsidRDefault="00C37717">
            <w:pPr>
              <w:spacing w:line="276" w:lineRule="auto"/>
              <w:ind w:firstLine="709"/>
              <w:jc w:val="both"/>
              <w:textAlignment w:val="baseline"/>
              <w:rPr>
                <w:rFonts w:ascii="Verdana" w:hAnsi="Verdana"/>
                <w:lang w:val="es-ES"/>
              </w:rPr>
            </w:pPr>
          </w:p>
          <w:p w14:paraId="09C683B1" w14:textId="77777777" w:rsidR="00C37717" w:rsidRPr="00957F36" w:rsidRDefault="00C37717">
            <w:pPr>
              <w:spacing w:line="276" w:lineRule="auto"/>
              <w:ind w:firstLine="709"/>
              <w:jc w:val="both"/>
              <w:textAlignment w:val="baseline"/>
              <w:rPr>
                <w:rFonts w:ascii="Verdana" w:hAnsi="Verdana"/>
                <w:lang w:val="es-ES"/>
              </w:rPr>
            </w:pPr>
            <w:r w:rsidRPr="00957F36">
              <w:rPr>
                <w:rFonts w:ascii="Verdana" w:hAnsi="Verdana"/>
                <w:lang w:val="es-ES"/>
              </w:rPr>
              <w:t xml:space="preserve">Esto resulta contrario a la finalidad propia de la supervisión. Como ha señalado Función Pública, el supervisor tiene el deber de mantener un seguimiento permanente que permita comprobar y certificar la efectiva ejecución del objeto, y los servidores públicos pueden responder por sus acciones u omisiones relacionadas con la vigilancia de la actividad contractual. </w:t>
            </w:r>
          </w:p>
          <w:p w14:paraId="1FB6D56D" w14:textId="77777777" w:rsidR="00C37717" w:rsidRPr="00851E20" w:rsidRDefault="00C37717">
            <w:pPr>
              <w:spacing w:line="276" w:lineRule="auto"/>
              <w:ind w:firstLine="709"/>
              <w:jc w:val="both"/>
              <w:textAlignment w:val="baseline"/>
              <w:rPr>
                <w:rFonts w:ascii="Verdana" w:hAnsi="Verdana"/>
                <w:lang w:val="es-ES"/>
              </w:rPr>
            </w:pPr>
          </w:p>
          <w:p w14:paraId="44266BF2" w14:textId="77777777" w:rsidR="00C37717" w:rsidRDefault="00C37717">
            <w:pPr>
              <w:spacing w:line="276" w:lineRule="auto"/>
              <w:ind w:firstLine="709"/>
              <w:jc w:val="both"/>
              <w:textAlignment w:val="baseline"/>
              <w:rPr>
                <w:rFonts w:ascii="Verdana" w:hAnsi="Verdana"/>
                <w:lang w:val="es-ES"/>
              </w:rPr>
            </w:pPr>
            <w:r w:rsidRPr="00957F36">
              <w:rPr>
                <w:rFonts w:ascii="Verdana" w:hAnsi="Verdana"/>
                <w:lang w:val="es-ES"/>
              </w:rPr>
              <w:t>Por tanto, el límite no se encuentra en la denominación de “director de obra” ni en la profesión de ingeniero, sino en el contenido real de las funciones que le sean asignadas.</w:t>
            </w:r>
          </w:p>
          <w:p w14:paraId="11080958" w14:textId="77777777" w:rsidR="00C37717" w:rsidRPr="00957F36" w:rsidRDefault="00C37717">
            <w:pPr>
              <w:spacing w:line="276" w:lineRule="auto"/>
              <w:ind w:firstLine="709"/>
              <w:jc w:val="both"/>
              <w:textAlignment w:val="baseline"/>
              <w:rPr>
                <w:rFonts w:ascii="Verdana" w:hAnsi="Verdana"/>
                <w:lang w:val="es-ES"/>
              </w:rPr>
            </w:pPr>
          </w:p>
          <w:p w14:paraId="7C5B340E" w14:textId="77777777" w:rsidR="00C37717" w:rsidRDefault="00C37717">
            <w:pPr>
              <w:spacing w:line="276" w:lineRule="auto"/>
              <w:ind w:firstLine="709"/>
              <w:jc w:val="both"/>
              <w:textAlignment w:val="baseline"/>
              <w:rPr>
                <w:rFonts w:ascii="Verdana" w:hAnsi="Verdana"/>
                <w:lang w:val="es-ES"/>
              </w:rPr>
            </w:pPr>
            <w:r w:rsidRPr="00957F36">
              <w:rPr>
                <w:rFonts w:ascii="Verdana" w:hAnsi="Verdana"/>
                <w:lang w:val="es-ES"/>
              </w:rPr>
              <w:t xml:space="preserve">Esta conclusión también debe analizarse a la luz del régimen de inhabilidades e incompatibilidades. Sobre este particular, Función Pública ha reiterado que estas restricciones son de carácter taxativo y, por tanto, deben estar expresamente establecidas en la Constitución o la ley; su aplicación es restrictiva y no pueden extenderse mediante interpretaciones analógicas. Esta </w:t>
            </w:r>
            <w:r w:rsidRPr="00957F36">
              <w:rPr>
                <w:rFonts w:ascii="Verdana" w:hAnsi="Verdana"/>
                <w:lang w:val="es-ES"/>
              </w:rPr>
              <w:lastRenderedPageBreak/>
              <w:t xml:space="preserve">posición recoge, además, la jurisprudencia de la Sala Plena del Consejo de Estado. </w:t>
            </w:r>
          </w:p>
          <w:p w14:paraId="51E8FB0A" w14:textId="77777777" w:rsidR="00C37717" w:rsidRPr="00957F36" w:rsidRDefault="00C37717">
            <w:pPr>
              <w:spacing w:line="276" w:lineRule="auto"/>
              <w:ind w:firstLine="709"/>
              <w:jc w:val="both"/>
              <w:textAlignment w:val="baseline"/>
              <w:rPr>
                <w:rFonts w:ascii="Verdana" w:hAnsi="Verdana"/>
                <w:lang w:val="es-ES"/>
              </w:rPr>
            </w:pPr>
          </w:p>
          <w:p w14:paraId="71F39582" w14:textId="77777777" w:rsidR="00C37717" w:rsidRPr="00537D3D" w:rsidRDefault="00C37717">
            <w:pPr>
              <w:spacing w:line="276" w:lineRule="auto"/>
              <w:ind w:firstLine="709"/>
              <w:jc w:val="both"/>
              <w:textAlignment w:val="baseline"/>
              <w:rPr>
                <w:rFonts w:ascii="Verdana" w:hAnsi="Verdana"/>
                <w:lang w:val="es-ES"/>
              </w:rPr>
            </w:pPr>
            <w:r w:rsidRPr="00957F36">
              <w:rPr>
                <w:rFonts w:ascii="Verdana" w:hAnsi="Verdana"/>
                <w:lang w:val="es-ES"/>
              </w:rPr>
              <w:t>En consecuencia, no sería jurídicamente procedente afirmar que existe una incompatibilidad por el solo hecho de que un mismo ingeniero ejerza funciones de dirección técnica y supervisión, pues no se advierte una disposición general que establezca dicha prohibición.</w:t>
            </w:r>
          </w:p>
          <w:p w14:paraId="28BB8521" w14:textId="77777777" w:rsidR="00C37717" w:rsidRPr="00957F36" w:rsidRDefault="00C37717">
            <w:pPr>
              <w:spacing w:line="276" w:lineRule="auto"/>
              <w:ind w:firstLine="709"/>
              <w:jc w:val="both"/>
              <w:textAlignment w:val="baseline"/>
              <w:rPr>
                <w:rFonts w:ascii="Verdana" w:hAnsi="Verdana"/>
                <w:lang w:val="es-ES"/>
              </w:rPr>
            </w:pPr>
          </w:p>
          <w:p w14:paraId="3CEF01DB" w14:textId="77777777" w:rsidR="00C37717" w:rsidRDefault="00C37717">
            <w:pPr>
              <w:spacing w:line="276" w:lineRule="auto"/>
              <w:ind w:firstLine="709"/>
              <w:jc w:val="both"/>
              <w:textAlignment w:val="baseline"/>
              <w:rPr>
                <w:rFonts w:ascii="Verdana" w:hAnsi="Verdana"/>
                <w:lang w:val="es-ES"/>
              </w:rPr>
            </w:pPr>
            <w:r w:rsidRPr="00957F36">
              <w:rPr>
                <w:rFonts w:ascii="Verdana" w:hAnsi="Verdana"/>
                <w:lang w:val="es-ES"/>
              </w:rPr>
              <w:t>Lo que sí corresponde a la entidad es verificar que la asignación de funciones sea compatible con el empleo del servidor, con la naturaleza de sus funciones y con las responsabilidades derivadas de la supervisió</w:t>
            </w:r>
            <w:r>
              <w:rPr>
                <w:rFonts w:ascii="Verdana" w:hAnsi="Verdana"/>
                <w:lang w:val="es-ES"/>
              </w:rPr>
              <w:t>n.</w:t>
            </w:r>
            <w:r w:rsidRPr="00957F36">
              <w:rPr>
                <w:rFonts w:ascii="Verdana" w:hAnsi="Verdana"/>
                <w:lang w:val="es-ES"/>
              </w:rPr>
              <w:t xml:space="preserve"> </w:t>
            </w:r>
          </w:p>
          <w:p w14:paraId="3826F13F" w14:textId="77777777" w:rsidR="00C37717" w:rsidRPr="00957F36" w:rsidRDefault="00C37717">
            <w:pPr>
              <w:spacing w:line="276" w:lineRule="auto"/>
              <w:ind w:firstLine="709"/>
              <w:jc w:val="both"/>
              <w:textAlignment w:val="baseline"/>
              <w:rPr>
                <w:rFonts w:ascii="Verdana" w:hAnsi="Verdana"/>
                <w:lang w:val="es-ES"/>
              </w:rPr>
            </w:pPr>
          </w:p>
          <w:p w14:paraId="4901CAB0" w14:textId="77777777" w:rsidR="00C37717" w:rsidRPr="00957F36" w:rsidRDefault="00C37717">
            <w:pPr>
              <w:spacing w:line="276" w:lineRule="auto"/>
              <w:ind w:firstLine="709"/>
              <w:jc w:val="both"/>
              <w:textAlignment w:val="baseline"/>
              <w:rPr>
                <w:rFonts w:ascii="Verdana" w:hAnsi="Verdana"/>
                <w:lang w:val="es-ES"/>
              </w:rPr>
            </w:pPr>
            <w:r w:rsidRPr="00957F36">
              <w:rPr>
                <w:rFonts w:ascii="Verdana" w:hAnsi="Verdana"/>
                <w:lang w:val="es-ES"/>
              </w:rPr>
              <w:t>En consecuencia, la concurrencia de las funciones será jurídicamente admisible siempre que exista una delimitación clara entre la dirección técnica y la ejecución del objeto, de modo que el Organismo de Acción Comunal conserve las obligaciones que le fueron asignadas y el ingeniero de la entidad ejerza respecto de ellas las labores de seguimiento y vigilancia que corresponden al supervisor.</w:t>
            </w:r>
          </w:p>
          <w:p w14:paraId="23CDE52C" w14:textId="77777777" w:rsidR="00341956" w:rsidRPr="00F60ADA" w:rsidRDefault="00341956" w:rsidP="00341956">
            <w:pPr>
              <w:spacing w:line="276" w:lineRule="auto"/>
              <w:ind w:firstLine="708"/>
              <w:jc w:val="both"/>
              <w:rPr>
                <w:rFonts w:ascii="Verdana" w:eastAsia="Calibri" w:hAnsi="Verdana" w:cs="Arial"/>
                <w:bCs/>
                <w:color w:val="000000" w:themeColor="text1"/>
              </w:rPr>
            </w:pPr>
            <w:r w:rsidRPr="00F60ADA">
              <w:rPr>
                <w:rFonts w:ascii="Verdana" w:eastAsia="Calibri" w:hAnsi="Verdana" w:cs="Arial"/>
                <w:bCs/>
                <w:color w:val="000000" w:themeColor="text1"/>
              </w:rPr>
              <w:t xml:space="preserve">Dentro de este marco, la entidad contratante definirá en cada caso concreto lo relacionado con el tema objeto de consulta. Al tratarse de un análisis que debe realizarse en el procedimiento contractual específico, la Agencia no puede definir un criterio universal y absoluto por vía consultiva, sino que brinda elementos de carácter general para que los partícipes del sistema de compras y contratación pública adopten la decisión que corresponda, lo cual es acorde con el principio de juridicidad. Así, cada entidad definirá la forma de adelantar su gestión contractual, sin que sea atribución de Colombia Compra Eficiente validar sus actuaciones. </w:t>
            </w:r>
          </w:p>
          <w:p w14:paraId="2CDD81DB" w14:textId="77777777" w:rsidR="00341956" w:rsidRPr="00113D6F" w:rsidRDefault="00341956" w:rsidP="00341956">
            <w:pPr>
              <w:shd w:val="clear" w:color="auto" w:fill="FFFFFF"/>
              <w:spacing w:line="276" w:lineRule="auto"/>
              <w:jc w:val="both"/>
              <w:rPr>
                <w:rFonts w:ascii="Verdana" w:eastAsia="Century Gothic" w:hAnsi="Verdana" w:cs="Century Gothic"/>
              </w:rPr>
            </w:pPr>
          </w:p>
          <w:p w14:paraId="64C9A2BE" w14:textId="77777777" w:rsidR="00C37717" w:rsidRPr="00415AD8" w:rsidRDefault="00C37717">
            <w:pPr>
              <w:spacing w:line="276" w:lineRule="auto"/>
              <w:ind w:right="74"/>
              <w:jc w:val="both"/>
              <w:textAlignment w:val="baseline"/>
              <w:rPr>
                <w:rFonts w:ascii="Verdana" w:hAnsi="Verdana"/>
              </w:rPr>
            </w:pPr>
          </w:p>
        </w:tc>
      </w:tr>
    </w:tbl>
    <w:p w14:paraId="7C2F3EF3" w14:textId="77777777" w:rsidR="00C37717" w:rsidRPr="0010023F" w:rsidRDefault="00C37717" w:rsidP="00C37717">
      <w:pPr>
        <w:tabs>
          <w:tab w:val="left" w:pos="142"/>
          <w:tab w:val="left" w:pos="284"/>
        </w:tabs>
        <w:spacing w:after="0" w:line="276" w:lineRule="auto"/>
        <w:ind w:left="142" w:hanging="142"/>
        <w:jc w:val="both"/>
        <w:rPr>
          <w:rFonts w:ascii="Verdana" w:eastAsia="Century Gothic" w:hAnsi="Verdana" w:cs="Century Gothic"/>
          <w:b/>
          <w:bCs/>
          <w:lang w:val="es-ES"/>
        </w:rPr>
      </w:pPr>
    </w:p>
    <w:p w14:paraId="3B8EE158" w14:textId="77777777" w:rsidR="00C37717" w:rsidRPr="0010023F" w:rsidRDefault="00C37717" w:rsidP="00C37717">
      <w:pPr>
        <w:numPr>
          <w:ilvl w:val="0"/>
          <w:numId w:val="16"/>
        </w:numPr>
        <w:tabs>
          <w:tab w:val="left" w:pos="142"/>
          <w:tab w:val="left" w:pos="284"/>
        </w:tabs>
        <w:spacing w:after="0" w:line="276" w:lineRule="auto"/>
        <w:contextualSpacing/>
        <w:jc w:val="both"/>
        <w:rPr>
          <w:rFonts w:ascii="Verdana" w:eastAsia="Calibri" w:hAnsi="Verdana" w:cs="Arial"/>
          <w:lang w:val="es-ES" w:eastAsia="es-MX"/>
        </w:rPr>
      </w:pPr>
      <w:r w:rsidRPr="0010023F">
        <w:rPr>
          <w:rFonts w:ascii="Verdana" w:eastAsia="Century Gothic" w:hAnsi="Verdana" w:cs="Century Gothic"/>
          <w:b/>
          <w:bCs/>
          <w:lang w:val="es-ES"/>
        </w:rPr>
        <w:t>Razones de la respuesta:</w:t>
      </w:r>
    </w:p>
    <w:p w14:paraId="7367CA8D" w14:textId="77777777" w:rsidR="00C37717" w:rsidRPr="0010023F" w:rsidRDefault="00C37717" w:rsidP="00C37717">
      <w:pPr>
        <w:tabs>
          <w:tab w:val="left" w:pos="142"/>
          <w:tab w:val="left" w:pos="284"/>
        </w:tabs>
        <w:spacing w:after="0" w:line="276" w:lineRule="auto"/>
        <w:contextualSpacing/>
        <w:jc w:val="both"/>
        <w:rPr>
          <w:rFonts w:ascii="Verdana" w:eastAsia="Century Gothic" w:hAnsi="Verdana" w:cs="Century Gothic"/>
          <w:b/>
          <w:bCs/>
          <w:lang w:val="es-ES"/>
        </w:rPr>
      </w:pPr>
    </w:p>
    <w:p w14:paraId="6FD27E67" w14:textId="77777777" w:rsidR="00C37717" w:rsidRPr="0010023F" w:rsidRDefault="00C37717" w:rsidP="00C37717">
      <w:pPr>
        <w:tabs>
          <w:tab w:val="left" w:pos="142"/>
          <w:tab w:val="left" w:pos="284"/>
        </w:tabs>
        <w:spacing w:after="0" w:line="276" w:lineRule="auto"/>
        <w:contextualSpacing/>
        <w:jc w:val="both"/>
        <w:rPr>
          <w:rFonts w:ascii="Verdana" w:eastAsia="Calibri" w:hAnsi="Verdana" w:cs="Arial"/>
          <w:lang w:val="es-ES" w:eastAsia="es-MX"/>
        </w:rPr>
      </w:pPr>
      <w:r w:rsidRPr="0010023F">
        <w:rPr>
          <w:rFonts w:ascii="Verdana" w:eastAsia="Calibri" w:hAnsi="Verdana" w:cs="Arial"/>
          <w:lang w:val="es-ES" w:eastAsia="es-MX"/>
        </w:rPr>
        <w:t xml:space="preserve">Lo anterior se sustenta en las siguientes consideraciones: </w:t>
      </w:r>
    </w:p>
    <w:p w14:paraId="794826EE" w14:textId="77777777" w:rsidR="00C37717" w:rsidRPr="0010023F" w:rsidRDefault="00C37717" w:rsidP="00C37717">
      <w:pPr>
        <w:spacing w:after="0" w:line="276" w:lineRule="auto"/>
        <w:jc w:val="both"/>
        <w:rPr>
          <w:rFonts w:ascii="Verdana" w:eastAsia="Calibri" w:hAnsi="Verdana" w:cs="Arial"/>
          <w:lang w:val="es-ES" w:eastAsia="es-MX"/>
        </w:rPr>
      </w:pPr>
    </w:p>
    <w:p w14:paraId="600A7FDB" w14:textId="77777777" w:rsidR="00C37717" w:rsidRPr="006C3925" w:rsidRDefault="00C37717" w:rsidP="00C37717">
      <w:pPr>
        <w:snapToGrid w:val="0"/>
        <w:spacing w:after="0" w:line="276" w:lineRule="auto"/>
        <w:jc w:val="both"/>
        <w:rPr>
          <w:rFonts w:ascii="Verdana" w:eastAsia="Calibri" w:hAnsi="Verdana" w:cs="Arial"/>
          <w:lang w:val="es-ES_tradnl"/>
        </w:rPr>
      </w:pPr>
      <w:r w:rsidRPr="0010023F">
        <w:rPr>
          <w:rFonts w:ascii="Verdana" w:eastAsia="Aptos" w:hAnsi="Verdana" w:cs="Arial"/>
          <w:lang w:eastAsia="es-MX"/>
        </w:rPr>
        <w:t xml:space="preserve">I). </w:t>
      </w:r>
      <w:r w:rsidRPr="007869E4">
        <w:rPr>
          <w:rFonts w:ascii="Verdana" w:eastAsia="Century Gothic" w:hAnsi="Verdana" w:cs="Century Gothic"/>
          <w:lang w:val="es-ES"/>
        </w:rPr>
        <w:t>El artículo 18 de la Ley 842 de 2003 establece que:</w:t>
      </w:r>
    </w:p>
    <w:p w14:paraId="0DD7D718" w14:textId="77777777" w:rsidR="00C37717" w:rsidRDefault="00C37717" w:rsidP="00C37717">
      <w:pPr>
        <w:tabs>
          <w:tab w:val="left" w:pos="142"/>
          <w:tab w:val="left" w:pos="284"/>
        </w:tabs>
        <w:snapToGrid w:val="0"/>
        <w:spacing w:after="0" w:line="276" w:lineRule="auto"/>
        <w:ind w:left="708"/>
        <w:jc w:val="both"/>
        <w:rPr>
          <w:rFonts w:ascii="Verdana" w:eastAsia="Century Gothic" w:hAnsi="Verdana" w:cs="Century Gothic"/>
          <w:b/>
          <w:bCs/>
          <w:lang w:val="es-ES"/>
        </w:rPr>
      </w:pPr>
    </w:p>
    <w:p w14:paraId="2C6361BA" w14:textId="77777777" w:rsidR="00C37717" w:rsidRPr="007869E4" w:rsidRDefault="00C37717" w:rsidP="00C37717">
      <w:pPr>
        <w:tabs>
          <w:tab w:val="left" w:pos="142"/>
          <w:tab w:val="left" w:pos="284"/>
        </w:tabs>
        <w:snapToGrid w:val="0"/>
        <w:spacing w:after="0" w:line="276" w:lineRule="auto"/>
        <w:ind w:left="709" w:right="709"/>
        <w:jc w:val="both"/>
        <w:rPr>
          <w:rFonts w:ascii="Verdana" w:eastAsia="Century Gothic" w:hAnsi="Verdana" w:cs="Century Gothic"/>
          <w:lang w:val="es-ES"/>
        </w:rPr>
      </w:pPr>
      <w:r w:rsidRPr="007869E4">
        <w:rPr>
          <w:rFonts w:ascii="Verdana" w:eastAsia="Century Gothic" w:hAnsi="Verdana" w:cs="Century Gothic"/>
          <w:lang w:val="es-ES"/>
        </w:rPr>
        <w:lastRenderedPageBreak/>
        <w:t>“[t]</w:t>
      </w:r>
      <w:proofErr w:type="spellStart"/>
      <w:r w:rsidRPr="007869E4">
        <w:rPr>
          <w:rFonts w:ascii="Verdana" w:eastAsia="Century Gothic" w:hAnsi="Verdana" w:cs="Century Gothic"/>
          <w:lang w:val="es-ES"/>
        </w:rPr>
        <w:t>odo</w:t>
      </w:r>
      <w:proofErr w:type="spellEnd"/>
      <w:r w:rsidRPr="007869E4">
        <w:rPr>
          <w:rFonts w:ascii="Verdana" w:eastAsia="Century Gothic" w:hAnsi="Verdana" w:cs="Century Gothic"/>
          <w:lang w:val="es-ES"/>
        </w:rPr>
        <w:t xml:space="preserve"> trabajo relacionado con el ejercicio de la Ingeniería, deberá ser dirigido por un ingeniero inscrito en el registro profesional de ingeniería y con tarjeta de matrícula profesional en la rama respectiva”.</w:t>
      </w:r>
    </w:p>
    <w:p w14:paraId="7BA8E446" w14:textId="77777777" w:rsidR="00C37717" w:rsidRPr="007869E4" w:rsidRDefault="00C37717" w:rsidP="00C37717">
      <w:pPr>
        <w:tabs>
          <w:tab w:val="left" w:pos="142"/>
          <w:tab w:val="left" w:pos="284"/>
        </w:tabs>
        <w:snapToGrid w:val="0"/>
        <w:spacing w:after="0" w:line="276" w:lineRule="auto"/>
        <w:jc w:val="both"/>
        <w:rPr>
          <w:rFonts w:ascii="Verdana" w:eastAsia="Century Gothic" w:hAnsi="Verdana" w:cs="Century Gothic"/>
          <w:lang w:val="es-ES"/>
        </w:rPr>
      </w:pPr>
    </w:p>
    <w:p w14:paraId="194A4B1E" w14:textId="77777777" w:rsidR="00C37717" w:rsidRDefault="00C37717" w:rsidP="00C37717">
      <w:pPr>
        <w:shd w:val="clear" w:color="auto" w:fill="FFFFFF"/>
        <w:spacing w:after="0" w:line="276" w:lineRule="auto"/>
        <w:ind w:firstLine="708"/>
        <w:jc w:val="both"/>
        <w:rPr>
          <w:rFonts w:ascii="Verdana" w:eastAsia="Calibri" w:hAnsi="Verdana" w:cs="Arial"/>
          <w:color w:val="000000"/>
          <w:lang w:val="es-ES"/>
        </w:rPr>
      </w:pPr>
      <w:r w:rsidRPr="007869E4">
        <w:rPr>
          <w:rFonts w:ascii="Verdana" w:eastAsia="Century Gothic" w:hAnsi="Verdana" w:cs="Century Gothic"/>
          <w:lang w:val="es-ES"/>
        </w:rPr>
        <w:t xml:space="preserve">De acuerdo con esta disposición, cuando las actividades que se desarrollen con ocasión de un convenio solidario impliquen el ejercicio de la ingeniería, debe garantizarse que estas sean dirigidas por un profesional que cumpla las condiciones previstas en la </w:t>
      </w:r>
      <w:proofErr w:type="gramStart"/>
      <w:r w:rsidRPr="007869E4">
        <w:rPr>
          <w:rFonts w:ascii="Verdana" w:eastAsia="Century Gothic" w:hAnsi="Verdana" w:cs="Century Gothic"/>
          <w:lang w:val="es-ES"/>
        </w:rPr>
        <w:t>ley</w:t>
      </w:r>
      <w:r w:rsidRPr="00475282">
        <w:rPr>
          <w:rFonts w:ascii="Verdana" w:eastAsia="Century Gothic" w:hAnsi="Verdana" w:cs="Century Gothic"/>
          <w:lang w:val="es-ES"/>
        </w:rPr>
        <w:t xml:space="preserve">, </w:t>
      </w:r>
      <w:r w:rsidRPr="00475282">
        <w:rPr>
          <w:rFonts w:ascii="Verdana" w:eastAsia="Calibri" w:hAnsi="Verdana" w:cs="Arial"/>
          <w:color w:val="000000"/>
          <w:lang w:val="es-ES"/>
        </w:rPr>
        <w:t xml:space="preserve"> el</w:t>
      </w:r>
      <w:proofErr w:type="gramEnd"/>
      <w:r w:rsidRPr="00475282">
        <w:rPr>
          <w:rFonts w:ascii="Verdana" w:eastAsia="Calibri" w:hAnsi="Verdana" w:cs="Arial"/>
          <w:color w:val="000000"/>
          <w:lang w:val="es-ES"/>
        </w:rPr>
        <w:t xml:space="preserve"> cual deberá ser vinculado por la Entidad Estatal o el Organismo de Acción Comunal, dependiendo del análisis realizado para determinar el responsable de dicha obligación. </w:t>
      </w:r>
    </w:p>
    <w:p w14:paraId="523070C6" w14:textId="77777777" w:rsidR="00C37717" w:rsidRPr="00475282" w:rsidRDefault="00C37717" w:rsidP="00C37717">
      <w:pPr>
        <w:shd w:val="clear" w:color="auto" w:fill="FFFFFF"/>
        <w:spacing w:after="0" w:line="276" w:lineRule="auto"/>
        <w:ind w:firstLine="708"/>
        <w:jc w:val="both"/>
        <w:rPr>
          <w:rFonts w:ascii="Verdana" w:eastAsia="Calibri" w:hAnsi="Verdana" w:cs="Arial"/>
          <w:color w:val="000000"/>
          <w:lang w:val="es-ES"/>
        </w:rPr>
      </w:pPr>
    </w:p>
    <w:p w14:paraId="27634295" w14:textId="77777777" w:rsidR="00C37717" w:rsidRDefault="00C37717" w:rsidP="00C37717">
      <w:pPr>
        <w:shd w:val="clear" w:color="auto" w:fill="FFFFFF"/>
        <w:spacing w:after="0" w:line="276" w:lineRule="auto"/>
        <w:ind w:firstLine="708"/>
        <w:jc w:val="both"/>
        <w:rPr>
          <w:rFonts w:ascii="Verdana" w:eastAsia="Calibri" w:hAnsi="Verdana" w:cs="Arial"/>
          <w:color w:val="000000"/>
          <w:lang w:val="es-ES"/>
        </w:rPr>
      </w:pPr>
      <w:r w:rsidRPr="007869E4">
        <w:rPr>
          <w:rFonts w:ascii="Verdana" w:eastAsia="Century Gothic" w:hAnsi="Verdana" w:cs="Century Gothic"/>
          <w:lang w:val="es-ES"/>
        </w:rPr>
        <w:t>Esta obligación se encuentra relacionada con el ejercicio profesional de la ingeniería y tiene como finalidad garantizar que las actividades que requieren conocimientos propios de esta profesión sean dirigidas por una persona legalmente habilitada para ello.</w:t>
      </w:r>
    </w:p>
    <w:p w14:paraId="25FE2220" w14:textId="77777777" w:rsidR="00C37717" w:rsidRDefault="00C37717" w:rsidP="00C37717">
      <w:pPr>
        <w:shd w:val="clear" w:color="auto" w:fill="FFFFFF"/>
        <w:spacing w:after="0" w:line="276" w:lineRule="auto"/>
        <w:ind w:firstLine="708"/>
        <w:jc w:val="both"/>
        <w:rPr>
          <w:rFonts w:ascii="Verdana" w:eastAsia="Calibri" w:hAnsi="Verdana" w:cs="Arial"/>
          <w:color w:val="000000"/>
          <w:lang w:val="es-ES"/>
        </w:rPr>
      </w:pPr>
    </w:p>
    <w:p w14:paraId="216FF0DB" w14:textId="77777777" w:rsidR="00C37717" w:rsidRDefault="00C37717" w:rsidP="00C37717">
      <w:pPr>
        <w:shd w:val="clear" w:color="auto" w:fill="FFFFFF"/>
        <w:spacing w:after="0" w:line="276" w:lineRule="auto"/>
        <w:ind w:firstLine="708"/>
        <w:jc w:val="both"/>
        <w:rPr>
          <w:rFonts w:ascii="Verdana" w:eastAsia="Century Gothic" w:hAnsi="Verdana" w:cs="Century Gothic"/>
          <w:lang w:val="es-ES"/>
        </w:rPr>
      </w:pPr>
      <w:r w:rsidRPr="007869E4">
        <w:rPr>
          <w:rFonts w:ascii="Verdana" w:eastAsia="Century Gothic" w:hAnsi="Verdana" w:cs="Century Gothic"/>
          <w:lang w:val="es-ES"/>
        </w:rPr>
        <w:t>En este sentido, como se señaló en el Concepto C-261 de 2024 de esta Agencia, corresponde a la entidad estatal determinar, de acuerdo con las características del convenio solidario y de las actividades que serán desarrolladas, la forma en que se garantizará el cumplimiento de esta exigencia.</w:t>
      </w:r>
    </w:p>
    <w:p w14:paraId="16EC92EC" w14:textId="77777777" w:rsidR="005D556C" w:rsidRDefault="005D556C" w:rsidP="00C37717">
      <w:pPr>
        <w:shd w:val="clear" w:color="auto" w:fill="FFFFFF"/>
        <w:spacing w:after="0" w:line="276" w:lineRule="auto"/>
        <w:ind w:firstLine="708"/>
        <w:jc w:val="both"/>
        <w:rPr>
          <w:rFonts w:ascii="Verdana" w:eastAsia="Century Gothic" w:hAnsi="Verdana" w:cs="Century Gothic"/>
          <w:lang w:val="es-ES"/>
        </w:rPr>
      </w:pPr>
    </w:p>
    <w:p w14:paraId="5E77C31F" w14:textId="262FE839" w:rsidR="00C37717" w:rsidRDefault="00C37717" w:rsidP="00C37717">
      <w:pPr>
        <w:shd w:val="clear" w:color="auto" w:fill="FFFFFF"/>
        <w:spacing w:after="0" w:line="276" w:lineRule="auto"/>
        <w:ind w:firstLine="708"/>
        <w:jc w:val="both"/>
        <w:rPr>
          <w:rFonts w:ascii="Verdana" w:eastAsia="Century Gothic" w:hAnsi="Verdana" w:cs="Century Gothic"/>
          <w:lang w:val="es-ES"/>
        </w:rPr>
      </w:pPr>
      <w:r w:rsidRPr="007869E4">
        <w:rPr>
          <w:rFonts w:ascii="Verdana" w:eastAsia="Century Gothic" w:hAnsi="Verdana" w:cs="Century Gothic"/>
          <w:lang w:val="es-ES"/>
        </w:rPr>
        <w:t>Por tanto, el hecho de que el ingeniero sea vinculado o dispuesto por la entidad estatal no resulta, por sí mismo, incompatible con la naturaleza del convenio.</w:t>
      </w:r>
    </w:p>
    <w:p w14:paraId="338553A1" w14:textId="77777777" w:rsidR="00C37717" w:rsidRPr="00B011F5" w:rsidRDefault="00C37717" w:rsidP="00C37717">
      <w:pPr>
        <w:shd w:val="clear" w:color="auto" w:fill="FFFFFF"/>
        <w:spacing w:after="0" w:line="276" w:lineRule="auto"/>
        <w:ind w:firstLine="708"/>
        <w:jc w:val="both"/>
        <w:rPr>
          <w:rFonts w:ascii="Verdana" w:eastAsia="Century Gothic" w:hAnsi="Verdana" w:cs="Century Gothic"/>
          <w:lang w:val="es-ES"/>
        </w:rPr>
      </w:pPr>
    </w:p>
    <w:p w14:paraId="4268B2E5" w14:textId="0DD25419" w:rsidR="00C37717" w:rsidRDefault="00C37717" w:rsidP="00C37717">
      <w:pPr>
        <w:shd w:val="clear" w:color="auto" w:fill="FFFFFF"/>
        <w:spacing w:after="0" w:line="276" w:lineRule="auto"/>
        <w:ind w:firstLine="708"/>
        <w:jc w:val="both"/>
        <w:rPr>
          <w:rFonts w:ascii="Verdana" w:eastAsia="Century Gothic" w:hAnsi="Verdana" w:cs="Century Gothic"/>
        </w:rPr>
      </w:pPr>
      <w:r w:rsidRPr="007869E4">
        <w:rPr>
          <w:rFonts w:ascii="Verdana" w:eastAsia="Century Gothic" w:hAnsi="Verdana" w:cs="Century Gothic"/>
          <w:lang w:val="es-ES"/>
        </w:rPr>
        <w:t xml:space="preserve">Ahora bien, el cumplimiento de esta obligación no significa que el ingeniero de la entidad deba asumir la ejecución material de las actividades que constituyen el objeto del convenio. </w:t>
      </w:r>
      <w:r w:rsidR="009338CD" w:rsidRPr="009338CD">
        <w:rPr>
          <w:rFonts w:ascii="Verdana" w:eastAsia="Century Gothic" w:hAnsi="Verdana" w:cs="Century Gothic"/>
        </w:rPr>
        <w:t>La dirección técnica prevista en el artículo 18 de la Ley 842 de 2003 debe distinguirse de la ejecución material de las obligaciones a cargo del ejecutor y entenderse circunscrita a aquellos aspectos que tengan una relación directa y necesaria con el ejercicio de la ingeniería.</w:t>
      </w:r>
    </w:p>
    <w:p w14:paraId="66A519FC" w14:textId="77777777" w:rsidR="00AF468C" w:rsidRPr="00C04017" w:rsidRDefault="00AF468C" w:rsidP="00C37717">
      <w:pPr>
        <w:shd w:val="clear" w:color="auto" w:fill="FFFFFF"/>
        <w:spacing w:after="0" w:line="276" w:lineRule="auto"/>
        <w:ind w:firstLine="708"/>
        <w:jc w:val="both"/>
        <w:rPr>
          <w:rFonts w:ascii="Verdana" w:eastAsia="Century Gothic" w:hAnsi="Verdana" w:cs="Century Gothic"/>
          <w:lang w:val="es-ES"/>
        </w:rPr>
      </w:pPr>
    </w:p>
    <w:p w14:paraId="62B7D0E2" w14:textId="77777777" w:rsidR="001C05FD" w:rsidRDefault="001C05FD" w:rsidP="00C37717">
      <w:pPr>
        <w:shd w:val="clear" w:color="auto" w:fill="FFFFFF"/>
        <w:spacing w:after="0" w:line="276" w:lineRule="auto"/>
        <w:ind w:firstLine="708"/>
        <w:jc w:val="both"/>
        <w:rPr>
          <w:rFonts w:ascii="Verdana" w:eastAsia="Century Gothic" w:hAnsi="Verdana" w:cs="Century Gothic"/>
        </w:rPr>
      </w:pPr>
      <w:r w:rsidRPr="001C05FD">
        <w:rPr>
          <w:rFonts w:ascii="Verdana" w:eastAsia="Century Gothic" w:hAnsi="Verdana" w:cs="Century Gothic"/>
        </w:rPr>
        <w:t xml:space="preserve">Por ello, el ejercicio de la dirección técnica puede comprender actividades tales como la revisión de aspectos técnicos, la verificación de especificaciones, la formulación de orientaciones técnicas, la realización de visitas y las demás </w:t>
      </w:r>
      <w:r w:rsidRPr="001C05FD">
        <w:rPr>
          <w:rFonts w:ascii="Verdana" w:eastAsia="Century Gothic" w:hAnsi="Verdana" w:cs="Century Gothic"/>
        </w:rPr>
        <w:lastRenderedPageBreak/>
        <w:t>actuaciones propias del ejercicio profesional que resulten necesarias para garantizar que las labores se desarrollen conforme a las condiciones técnicas aplicables. Estas actuaciones no implican, por sí mismas, que el ingeniero asuma la ejecución material del objeto del convenio ni las obligaciones que corresponden al Organismo de Acción Comunal. En este sentido, la dirección técnica y la ejecución material corresponden a funciones distintas: mientras la primera se refiere a la orientación y responsabilidad profesional sobre los aspectos técnicos que requieran el ejercicio de la ingeniería, la segunda corresponde al ejecutor del convenio, de conformidad con las obligaciones que le fueron asignadas.</w:t>
      </w:r>
    </w:p>
    <w:p w14:paraId="3CDD2CF9" w14:textId="77777777" w:rsidR="00032235" w:rsidRPr="00032235" w:rsidRDefault="00032235" w:rsidP="00C37717">
      <w:pPr>
        <w:shd w:val="clear" w:color="auto" w:fill="FFFFFF"/>
        <w:spacing w:after="0" w:line="276" w:lineRule="auto"/>
        <w:ind w:firstLine="708"/>
        <w:jc w:val="both"/>
        <w:rPr>
          <w:rFonts w:ascii="Verdana" w:eastAsia="Century Gothic" w:hAnsi="Verdana" w:cs="Century Gothic"/>
        </w:rPr>
      </w:pPr>
    </w:p>
    <w:p w14:paraId="6356BFB2" w14:textId="77777777" w:rsidR="00884B12" w:rsidRDefault="00884B12" w:rsidP="00884B12">
      <w:pPr>
        <w:shd w:val="clear" w:color="auto" w:fill="FFFFFF"/>
        <w:spacing w:after="0" w:line="276" w:lineRule="auto"/>
        <w:ind w:firstLine="708"/>
        <w:jc w:val="both"/>
        <w:rPr>
          <w:rFonts w:ascii="Verdana" w:eastAsia="Century Gothic" w:hAnsi="Verdana" w:cs="Century Gothic"/>
          <w:lang w:val="es-ES"/>
        </w:rPr>
      </w:pPr>
      <w:r w:rsidRPr="00884B12">
        <w:rPr>
          <w:rFonts w:ascii="Verdana" w:eastAsia="Century Gothic" w:hAnsi="Verdana" w:cs="Century Gothic"/>
          <w:lang w:val="es-ES"/>
        </w:rPr>
        <w:t>Esta distinción también resulta relevante frente a la función de supervisión contractual. De conformidad con el artículo 83 de la Ley 1474 de 2011, la supervisión tiene por objeto realizar el seguimiento y vigilancia de la correcta ejecución del objeto contractual y comprende, entre otros, el seguimiento técnico, administrativo, financiero, contable y jurídico. Por su parte, el artículo 84 de la misma ley establece los deberes asociados al ejercicio de esta función.</w:t>
      </w:r>
    </w:p>
    <w:p w14:paraId="3081A9DB" w14:textId="77777777" w:rsidR="00884B12" w:rsidRPr="00884B12" w:rsidRDefault="00884B12" w:rsidP="00884B12">
      <w:pPr>
        <w:shd w:val="clear" w:color="auto" w:fill="FFFFFF"/>
        <w:spacing w:after="0" w:line="276" w:lineRule="auto"/>
        <w:ind w:firstLine="708"/>
        <w:jc w:val="both"/>
        <w:rPr>
          <w:rFonts w:ascii="Verdana" w:eastAsia="Century Gothic" w:hAnsi="Verdana" w:cs="Century Gothic"/>
          <w:lang w:val="es-ES"/>
        </w:rPr>
      </w:pPr>
    </w:p>
    <w:p w14:paraId="1204F5F2" w14:textId="77777777" w:rsidR="00884B12" w:rsidRDefault="00884B12" w:rsidP="00884B12">
      <w:pPr>
        <w:shd w:val="clear" w:color="auto" w:fill="FFFFFF"/>
        <w:spacing w:after="0" w:line="276" w:lineRule="auto"/>
        <w:ind w:firstLine="708"/>
        <w:jc w:val="both"/>
        <w:rPr>
          <w:rFonts w:ascii="Verdana" w:eastAsia="Century Gothic" w:hAnsi="Verdana" w:cs="Century Gothic"/>
          <w:lang w:val="es-ES"/>
        </w:rPr>
      </w:pPr>
      <w:r w:rsidRPr="00884B12">
        <w:rPr>
          <w:rFonts w:ascii="Verdana" w:eastAsia="Century Gothic" w:hAnsi="Verdana" w:cs="Century Gothic"/>
          <w:lang w:val="es-ES"/>
        </w:rPr>
        <w:t>En consecuencia, la dirección técnica y la supervisión tienen finalidades diferentes: la primera se encuentra relacionada con la orientación y responsabilidad profesional respecto de los aspectos propios de la ingeniería, mientras que la segunda corresponde al seguimiento y vigilancia de la ejecución del convenio y del cumplimiento de las obligaciones a cargo del ejecutor, función que ejerce la Entidad Estatal a través del supervisor designado.</w:t>
      </w:r>
    </w:p>
    <w:p w14:paraId="5C759B30" w14:textId="77777777" w:rsidR="000F5B53" w:rsidRDefault="000F5B53" w:rsidP="00032235">
      <w:pPr>
        <w:shd w:val="clear" w:color="auto" w:fill="FFFFFF"/>
        <w:spacing w:after="0" w:line="276" w:lineRule="auto"/>
        <w:ind w:firstLine="708"/>
        <w:jc w:val="both"/>
        <w:rPr>
          <w:rFonts w:ascii="Verdana" w:eastAsia="Century Gothic" w:hAnsi="Verdana" w:cs="Century Gothic"/>
          <w:lang w:val="es-ES"/>
        </w:rPr>
      </w:pPr>
    </w:p>
    <w:p w14:paraId="436CF914" w14:textId="77777777" w:rsidR="00C37717" w:rsidRPr="00E7254D" w:rsidRDefault="00C37717" w:rsidP="00C37717">
      <w:pPr>
        <w:spacing w:after="0" w:line="276" w:lineRule="auto"/>
        <w:ind w:firstLine="708"/>
        <w:jc w:val="both"/>
        <w:rPr>
          <w:rFonts w:ascii="Verdana" w:eastAsia="Times New Roman" w:hAnsi="Verdana" w:cs="Arial"/>
          <w:lang w:val="es-ES" w:eastAsia="es-MX"/>
        </w:rPr>
      </w:pPr>
      <w:r>
        <w:rPr>
          <w:rFonts w:ascii="Verdana" w:eastAsia="Century Gothic" w:hAnsi="Verdana" w:cs="Century Gothic"/>
          <w:lang w:val="es-ES"/>
        </w:rPr>
        <w:t xml:space="preserve">II). </w:t>
      </w:r>
      <w:r w:rsidRPr="00E7254D">
        <w:rPr>
          <w:rFonts w:ascii="Verdana" w:eastAsia="Times New Roman" w:hAnsi="Verdana" w:cs="Arial"/>
          <w:lang w:val="es-ES" w:eastAsia="es-MX"/>
        </w:rPr>
        <w:t>Las Leyes 1150 de 2007 y 1474 de 2011, complementan el régimen jurídico de la obligación de vigilar la correcta ejecución de los contratos estatales. En dichas normas se impone el debido proceso como principio rector en materia sancionatoria contractual, entre otros, para la imposición de multas y la decisión de hacer efectiva la cláusula penal, principio que se debe respetar en el ejercicio del control y vigilancia de la ejecución contractual</w:t>
      </w:r>
      <w:r w:rsidRPr="00E7254D">
        <w:rPr>
          <w:rFonts w:ascii="Verdana" w:eastAsia="Times New Roman" w:hAnsi="Verdana" w:cs="Arial"/>
          <w:vertAlign w:val="superscript"/>
          <w:lang w:val="es-ES" w:eastAsia="es-MX"/>
        </w:rPr>
        <w:footnoteReference w:id="2"/>
      </w:r>
      <w:r w:rsidRPr="00E7254D">
        <w:rPr>
          <w:rFonts w:ascii="Verdana" w:eastAsia="Times New Roman" w:hAnsi="Verdana" w:cs="Arial"/>
          <w:lang w:val="es-ES" w:eastAsia="es-MX"/>
        </w:rPr>
        <w:t>. También se establecen los límites de la responsabilidad del representante legal ante la delegación de sus funciones en materia contractual</w:t>
      </w:r>
      <w:r w:rsidRPr="00E7254D">
        <w:rPr>
          <w:rFonts w:ascii="Verdana" w:eastAsia="Times New Roman" w:hAnsi="Verdana" w:cs="Arial"/>
          <w:vertAlign w:val="superscript"/>
          <w:lang w:val="es-ES" w:eastAsia="es-MX"/>
        </w:rPr>
        <w:footnoteReference w:id="3"/>
      </w:r>
      <w:r w:rsidRPr="00E7254D">
        <w:rPr>
          <w:rFonts w:ascii="Verdana" w:eastAsia="Times New Roman" w:hAnsi="Verdana" w:cs="Arial"/>
          <w:lang w:val="es-ES" w:eastAsia="es-MX"/>
        </w:rPr>
        <w:t xml:space="preserve"> y se regula la supervisión y la interventoría de </w:t>
      </w:r>
      <w:r w:rsidRPr="00E7254D">
        <w:rPr>
          <w:rFonts w:ascii="Verdana" w:eastAsia="Times New Roman" w:hAnsi="Verdana" w:cs="Arial"/>
          <w:lang w:val="es-ES" w:eastAsia="es-MX"/>
        </w:rPr>
        <w:lastRenderedPageBreak/>
        <w:t>los contratos estatales</w:t>
      </w:r>
      <w:r w:rsidRPr="00E7254D">
        <w:rPr>
          <w:rFonts w:ascii="Verdana" w:eastAsia="Times New Roman" w:hAnsi="Verdana" w:cs="Arial"/>
          <w:vertAlign w:val="superscript"/>
          <w:lang w:val="es-ES" w:eastAsia="es-MX"/>
        </w:rPr>
        <w:footnoteReference w:id="4"/>
      </w:r>
      <w:r w:rsidRPr="00E7254D">
        <w:rPr>
          <w:rFonts w:ascii="Verdana" w:eastAsia="Times New Roman" w:hAnsi="Verdana" w:cs="Arial"/>
          <w:lang w:val="es-ES" w:eastAsia="es-MX"/>
        </w:rPr>
        <w:t xml:space="preserve">. En consecuencia, se tiene que, la jurisprudencia contencioso-administrativa, por su parte, ha considerado que la obligación de vigilar la correcta ejecución del objeto contractual es una función de la entidad contratante, en los siguientes términos: </w:t>
      </w:r>
    </w:p>
    <w:p w14:paraId="469C3B73" w14:textId="77777777" w:rsidR="00C37717" w:rsidRPr="00624EEC" w:rsidRDefault="00C37717" w:rsidP="00C37717">
      <w:pPr>
        <w:spacing w:after="0"/>
        <w:ind w:left="709"/>
        <w:contextualSpacing/>
        <w:jc w:val="both"/>
        <w:rPr>
          <w:rFonts w:ascii="Verdana" w:eastAsia="Times New Roman" w:hAnsi="Verdana" w:cs="Arial"/>
          <w:sz w:val="20"/>
          <w:szCs w:val="20"/>
          <w:lang w:val="es-ES_tradnl" w:eastAsia="es-MX"/>
        </w:rPr>
      </w:pPr>
    </w:p>
    <w:p w14:paraId="72A173AE" w14:textId="77777777" w:rsidR="00C37717" w:rsidRPr="00624EEC" w:rsidRDefault="00C37717" w:rsidP="00C37717">
      <w:pPr>
        <w:spacing w:after="0" w:line="240" w:lineRule="auto"/>
        <w:ind w:left="709" w:right="709"/>
        <w:contextualSpacing/>
        <w:jc w:val="both"/>
        <w:rPr>
          <w:rFonts w:ascii="Verdana" w:eastAsia="Times New Roman" w:hAnsi="Verdana" w:cs="Arial"/>
          <w:sz w:val="20"/>
          <w:szCs w:val="20"/>
          <w:lang w:val="es-ES_tradnl" w:eastAsia="es-MX"/>
        </w:rPr>
      </w:pPr>
      <w:r w:rsidRPr="00624EEC">
        <w:rPr>
          <w:rFonts w:ascii="Verdana" w:eastAsia="Times New Roman" w:hAnsi="Verdana" w:cs="Arial"/>
          <w:sz w:val="20"/>
          <w:szCs w:val="20"/>
          <w:lang w:val="es-ES_tradnl" w:eastAsia="es-MX"/>
        </w:rPr>
        <w:t>“La función de vigilancia y control del contrato estatal supone el cuidado y la supervisión, de forma tal que en ejercicio de esa función, quien administra la adecuada y oportuna ejecución del contrato no sólo debe velar por que las partes den cumplimiento a las obligaciones contractuales, sino que el contrato se ejecute en el tiempo y la forma convenidos, para esta forma garantizar la satisfacción de las necesidades que la administración buscaba alcanzar con la celebración del respectivo contrato”</w:t>
      </w:r>
      <w:r w:rsidRPr="00624EEC">
        <w:rPr>
          <w:rFonts w:ascii="Verdana" w:eastAsia="Times New Roman" w:hAnsi="Verdana" w:cs="Arial"/>
          <w:sz w:val="20"/>
          <w:szCs w:val="20"/>
          <w:vertAlign w:val="superscript"/>
          <w:lang w:val="es-ES_tradnl" w:eastAsia="es-MX"/>
        </w:rPr>
        <w:footnoteReference w:id="5"/>
      </w:r>
      <w:r w:rsidRPr="00624EEC">
        <w:rPr>
          <w:rFonts w:ascii="Verdana" w:eastAsia="Times New Roman" w:hAnsi="Verdana" w:cs="Arial"/>
          <w:sz w:val="20"/>
          <w:szCs w:val="20"/>
          <w:lang w:val="es-ES_tradnl" w:eastAsia="es-MX"/>
        </w:rPr>
        <w:t>.</w:t>
      </w:r>
    </w:p>
    <w:p w14:paraId="36DFD04C" w14:textId="77777777" w:rsidR="00C37717" w:rsidRPr="00E7254D" w:rsidRDefault="00C37717" w:rsidP="00C37717">
      <w:pPr>
        <w:snapToGrid w:val="0"/>
        <w:spacing w:after="0" w:line="276" w:lineRule="auto"/>
        <w:ind w:left="720"/>
        <w:rPr>
          <w:rFonts w:ascii="Verdana" w:eastAsia="Times New Roman" w:hAnsi="Verdana" w:cs="Arial"/>
          <w:lang w:val="es-ES_tradnl" w:eastAsia="es-MX"/>
        </w:rPr>
      </w:pPr>
    </w:p>
    <w:p w14:paraId="4346D7A4" w14:textId="77777777" w:rsidR="00C37717" w:rsidRPr="00EB721B" w:rsidRDefault="00C37717" w:rsidP="00C37717">
      <w:pPr>
        <w:spacing w:after="0" w:line="276" w:lineRule="auto"/>
        <w:ind w:firstLine="709"/>
        <w:jc w:val="both"/>
        <w:rPr>
          <w:rFonts w:ascii="Verdana" w:eastAsia="Times New Roman" w:hAnsi="Verdana" w:cs="Arial"/>
          <w:lang w:eastAsia="es-MX"/>
        </w:rPr>
      </w:pPr>
      <w:r>
        <w:rPr>
          <w:rFonts w:ascii="Verdana" w:eastAsia="Times New Roman" w:hAnsi="Verdana" w:cs="Arial"/>
          <w:lang w:val="es-ES_tradnl" w:eastAsia="es-MX"/>
        </w:rPr>
        <w:t>En este sentido</w:t>
      </w:r>
      <w:r w:rsidRPr="00D31A78">
        <w:rPr>
          <w:rFonts w:ascii="Verdana" w:eastAsia="Times New Roman" w:hAnsi="Verdana" w:cs="Arial"/>
          <w:lang w:eastAsia="es-MX"/>
        </w:rPr>
        <w:t xml:space="preserve">, la vigilancia contractual se entiende como una </w:t>
      </w:r>
      <w:r w:rsidRPr="00D05606">
        <w:rPr>
          <w:rFonts w:ascii="Verdana" w:eastAsia="Times New Roman" w:hAnsi="Verdana" w:cs="Arial"/>
          <w:lang w:eastAsia="es-MX"/>
        </w:rPr>
        <w:t>función</w:t>
      </w:r>
      <w:r>
        <w:rPr>
          <w:rFonts w:ascii="Verdana" w:eastAsia="Times New Roman" w:hAnsi="Verdana" w:cs="Arial"/>
          <w:lang w:eastAsia="es-MX"/>
        </w:rPr>
        <w:t xml:space="preserve"> pública y con mayor precisión es el ejercicio de una función</w:t>
      </w:r>
      <w:r w:rsidRPr="00D05606">
        <w:rPr>
          <w:rFonts w:ascii="Verdana" w:eastAsia="Times New Roman" w:hAnsi="Verdana" w:cs="Arial"/>
          <w:lang w:eastAsia="es-MX"/>
        </w:rPr>
        <w:t xml:space="preserve"> administrativa</w:t>
      </w:r>
      <w:r w:rsidRPr="00D31A78">
        <w:rPr>
          <w:rFonts w:ascii="Verdana" w:eastAsia="Times New Roman" w:hAnsi="Verdana" w:cs="Arial"/>
          <w:lang w:eastAsia="es-MX"/>
        </w:rPr>
        <w:t xml:space="preserve"> en la medida en que comporta el ejercicio de prerrogativas públicas dirigidas a proteger el interés general, prevenir riesgos para el patrimonio público y garantizar la observancia de las obligaciones contractuales. La supervisión y la interventoría, ya sea ejercidas directamente por servidores públicos o delegadas en terceros, se insertan en el marco de la gestión contractual de la entidad y se desarrollan bajo parámetros normativos que delimitan su alcance, responsabilidades y deberes. Por ello, quien administra la adecuada y oportuna ejecución del contrato debe velar no solo por el cumplimiento de las obligaciones, sino por la ejecución en el tiempo y la forma convenidos, lo que reafirma su naturaleza como función pública ejercida en desarrollo de la función administrativa.</w:t>
      </w:r>
      <w:r>
        <w:rPr>
          <w:rFonts w:ascii="Verdana" w:eastAsia="Times New Roman" w:hAnsi="Verdana" w:cs="Arial"/>
          <w:lang w:eastAsia="es-MX"/>
        </w:rPr>
        <w:t xml:space="preserve"> </w:t>
      </w:r>
      <w:r w:rsidRPr="00E7254D">
        <w:rPr>
          <w:rFonts w:ascii="Verdana" w:eastAsia="Times New Roman" w:hAnsi="Verdana" w:cs="Arial"/>
          <w:lang w:val="es-ES" w:eastAsia="es-MX"/>
        </w:rPr>
        <w:t>De esta forma, la Ley 1474 de 2011 enmarcó el seguimiento, control y vigilancia de la ejecución del contrato estatal dentro del principio de moralidad administrativa. El artículo 83 de la referida ley, establece que “con el fin de proteger la moralidad administrativa, de prevenir la ocurrencia de actos de corrupción y tutelar la transparencia de la actividad contractual, las entidades públicas están obligadas a vigilar permanentemente la correcta ejecución del objeto contratado a través de un supervisor o un interventor, según corresponda”. El legislador además definió la</w:t>
      </w:r>
      <w:r>
        <w:rPr>
          <w:rFonts w:ascii="Verdana" w:eastAsia="Times New Roman" w:hAnsi="Verdana" w:cs="Arial"/>
          <w:lang w:val="es-ES" w:eastAsia="es-MX"/>
        </w:rPr>
        <w:t xml:space="preserve"> noción de </w:t>
      </w:r>
      <w:r w:rsidRPr="00E7254D">
        <w:rPr>
          <w:rFonts w:ascii="Verdana" w:eastAsia="Times New Roman" w:hAnsi="Verdana" w:cs="Arial"/>
          <w:lang w:val="es-ES" w:eastAsia="es-MX"/>
        </w:rPr>
        <w:t xml:space="preserve">supervisión, como </w:t>
      </w:r>
      <w:r w:rsidRPr="00E7254D">
        <w:rPr>
          <w:rFonts w:ascii="Verdana" w:eastAsia="Times New Roman" w:hAnsi="Verdana" w:cs="Arial"/>
          <w:lang w:val="es-ES" w:eastAsia="es-MX"/>
        </w:rPr>
        <w:lastRenderedPageBreak/>
        <w:t xml:space="preserve">mecanismos que pueden usar las </w:t>
      </w:r>
      <w:r>
        <w:rPr>
          <w:rFonts w:ascii="Verdana" w:eastAsia="Times New Roman" w:hAnsi="Verdana" w:cs="Arial"/>
          <w:lang w:val="es-ES" w:eastAsia="es-MX"/>
        </w:rPr>
        <w:t>e</w:t>
      </w:r>
      <w:r w:rsidRPr="00E7254D">
        <w:rPr>
          <w:rFonts w:ascii="Verdana" w:eastAsia="Times New Roman" w:hAnsi="Verdana" w:cs="Arial"/>
          <w:lang w:val="es-ES" w:eastAsia="es-MX"/>
        </w:rPr>
        <w:t xml:space="preserve">ntidades </w:t>
      </w:r>
      <w:r>
        <w:rPr>
          <w:rFonts w:ascii="Verdana" w:eastAsia="Times New Roman" w:hAnsi="Verdana" w:cs="Arial"/>
          <w:lang w:val="es-ES" w:eastAsia="es-MX"/>
        </w:rPr>
        <w:t>e</w:t>
      </w:r>
      <w:r w:rsidRPr="00E7254D">
        <w:rPr>
          <w:rFonts w:ascii="Verdana" w:eastAsia="Times New Roman" w:hAnsi="Verdana" w:cs="Arial"/>
          <w:lang w:val="es-ES" w:eastAsia="es-MX"/>
        </w:rPr>
        <w:t xml:space="preserve">statales para vigilar el contrato, en estos términos: </w:t>
      </w:r>
    </w:p>
    <w:p w14:paraId="0FCB74DD" w14:textId="77777777" w:rsidR="00C37717" w:rsidRPr="00E7254D" w:rsidRDefault="00C37717" w:rsidP="00C37717">
      <w:pPr>
        <w:spacing w:after="0" w:line="276" w:lineRule="auto"/>
        <w:ind w:left="720"/>
        <w:jc w:val="both"/>
        <w:textAlignment w:val="baseline"/>
        <w:rPr>
          <w:rFonts w:ascii="Verdana" w:eastAsia="Times New Roman" w:hAnsi="Verdana" w:cs="Arial"/>
          <w:lang w:val="es-ES_tradnl" w:eastAsia="es-MX"/>
        </w:rPr>
      </w:pPr>
    </w:p>
    <w:p w14:paraId="0B4F044D" w14:textId="77777777" w:rsidR="00C37717" w:rsidRPr="00624EEC" w:rsidRDefault="00C37717" w:rsidP="00C37717">
      <w:pPr>
        <w:spacing w:after="0" w:line="240" w:lineRule="auto"/>
        <w:ind w:left="709" w:right="709"/>
        <w:jc w:val="both"/>
        <w:textAlignment w:val="baseline"/>
        <w:rPr>
          <w:rFonts w:ascii="Verdana" w:eastAsia="Times New Roman" w:hAnsi="Verdana" w:cs="Arial"/>
          <w:sz w:val="20"/>
          <w:szCs w:val="20"/>
          <w:lang w:val="es-ES" w:eastAsia="es-MX"/>
        </w:rPr>
      </w:pPr>
      <w:r w:rsidRPr="00624EEC">
        <w:rPr>
          <w:rFonts w:ascii="Verdana" w:eastAsia="Times New Roman" w:hAnsi="Verdana" w:cs="Arial"/>
          <w:sz w:val="20"/>
          <w:szCs w:val="20"/>
          <w:lang w:val="es-ES" w:eastAsia="es-MX"/>
        </w:rPr>
        <w:t xml:space="preserve">“La supervisión consistirá en el seguimiento técnico, administrativo, financiero, contable, y jurídico </w:t>
      </w:r>
      <w:proofErr w:type="gramStart"/>
      <w:r w:rsidRPr="00624EEC">
        <w:rPr>
          <w:rFonts w:ascii="Verdana" w:eastAsia="Times New Roman" w:hAnsi="Verdana" w:cs="Arial"/>
          <w:sz w:val="20"/>
          <w:szCs w:val="20"/>
          <w:lang w:val="es-ES" w:eastAsia="es-MX"/>
        </w:rPr>
        <w:t>que</w:t>
      </w:r>
      <w:proofErr w:type="gramEnd"/>
      <w:r w:rsidRPr="00624EEC">
        <w:rPr>
          <w:rFonts w:ascii="Verdana" w:eastAsia="Times New Roman" w:hAnsi="Verdana" w:cs="Arial"/>
          <w:sz w:val="20"/>
          <w:szCs w:val="20"/>
          <w:lang w:val="es-ES" w:eastAsia="es-MX"/>
        </w:rPr>
        <w:t xml:space="preserve"> sobre el cumplimiento del objeto del contrato, es ejercida por la misma entidad estatal cuando no requieran conocimientos especializadas. Para la supervisión, la entidad estatal podrá contratar personal de apoyo, a través de los contratos de prestación de servicio que sean requeridos.”</w:t>
      </w:r>
      <w:r w:rsidRPr="00624EEC">
        <w:rPr>
          <w:rFonts w:ascii="Verdana" w:eastAsia="Times New Roman" w:hAnsi="Verdana" w:cs="Arial"/>
          <w:sz w:val="20"/>
          <w:szCs w:val="20"/>
          <w:vertAlign w:val="superscript"/>
          <w:lang w:val="es-ES" w:eastAsia="es-MX"/>
        </w:rPr>
        <w:footnoteReference w:id="6"/>
      </w:r>
      <w:r w:rsidRPr="00624EEC">
        <w:rPr>
          <w:rFonts w:ascii="Verdana" w:eastAsia="Times New Roman" w:hAnsi="Verdana" w:cs="Arial"/>
          <w:sz w:val="20"/>
          <w:szCs w:val="20"/>
          <w:lang w:val="es-ES" w:eastAsia="es-MX"/>
        </w:rPr>
        <w:t>.</w:t>
      </w:r>
    </w:p>
    <w:p w14:paraId="7164B26B" w14:textId="77777777" w:rsidR="00C37717" w:rsidRPr="00E7254D" w:rsidRDefault="00C37717" w:rsidP="00C37717">
      <w:pPr>
        <w:spacing w:after="0" w:line="276" w:lineRule="auto"/>
        <w:ind w:left="720"/>
        <w:contextualSpacing/>
        <w:jc w:val="both"/>
        <w:textAlignment w:val="baseline"/>
        <w:rPr>
          <w:rFonts w:ascii="Verdana" w:eastAsia="Times New Roman" w:hAnsi="Verdana" w:cs="Arial"/>
          <w:lang w:val="es-ES" w:eastAsia="es-MX"/>
        </w:rPr>
      </w:pPr>
    </w:p>
    <w:p w14:paraId="3F1DB8C5" w14:textId="77777777" w:rsidR="00C37717" w:rsidRPr="00C623D6" w:rsidRDefault="00C37717" w:rsidP="00C37717">
      <w:pPr>
        <w:spacing w:after="120" w:line="276" w:lineRule="auto"/>
        <w:ind w:firstLine="709"/>
        <w:jc w:val="both"/>
        <w:rPr>
          <w:rFonts w:ascii="Verdana" w:eastAsia="Times New Roman" w:hAnsi="Verdana" w:cs="Arial"/>
          <w:shd w:val="clear" w:color="auto" w:fill="FFFFFF"/>
          <w:lang w:val="es-ES"/>
        </w:rPr>
      </w:pPr>
      <w:r w:rsidRPr="00E7254D">
        <w:rPr>
          <w:rFonts w:ascii="Verdana" w:eastAsia="Times New Roman" w:hAnsi="Verdana" w:cs="Arial"/>
          <w:bCs/>
          <w:lang w:val="es-ES"/>
        </w:rPr>
        <w:t>Sin perjuicio de lo anterior, según lo expresado por esta Agencia en el concepto No. 4201913000008240 del 20 de diciembre de 2019 y en el concepto C-972 de 2024, de las disposiciones contenidas en los artículos 83 y 84 de la Ley 1474 de 2011, se infieren las siguientes características de la supervisión: i) la labor de supervisión siempre existirá en relación con cualquier contrato estatal, incluidos los contratos de prestación de servicios –a diferencia de la interventoría que depende del análisis de su necesidad y extensión</w:t>
      </w:r>
      <w:r w:rsidRPr="00E7254D">
        <w:rPr>
          <w:rFonts w:ascii="Verdana" w:eastAsia="Times New Roman" w:hAnsi="Verdana" w:cs="Arial"/>
          <w:bCs/>
          <w:vertAlign w:val="superscript"/>
          <w:lang w:val="es-ES"/>
        </w:rPr>
        <w:footnoteReference w:id="7"/>
      </w:r>
      <w:r w:rsidRPr="00E7254D">
        <w:rPr>
          <w:rFonts w:ascii="Verdana" w:eastAsia="Times New Roman" w:hAnsi="Verdana" w:cs="Arial"/>
          <w:bCs/>
          <w:lang w:val="es-ES"/>
        </w:rPr>
        <w:t xml:space="preserve">–; </w:t>
      </w:r>
      <w:proofErr w:type="spellStart"/>
      <w:r w:rsidRPr="00E7254D">
        <w:rPr>
          <w:rFonts w:ascii="Verdana" w:eastAsia="Times New Roman" w:hAnsi="Verdana" w:cs="Arial"/>
          <w:bCs/>
          <w:lang w:val="es-ES"/>
        </w:rPr>
        <w:t>ii</w:t>
      </w:r>
      <w:proofErr w:type="spellEnd"/>
      <w:r w:rsidRPr="00E7254D">
        <w:rPr>
          <w:rFonts w:ascii="Verdana" w:eastAsia="Times New Roman" w:hAnsi="Verdana" w:cs="Arial"/>
          <w:bCs/>
          <w:lang w:val="es-ES"/>
        </w:rPr>
        <w:t xml:space="preserve">) no requiere conocimientos tan especializados como la interventoría; </w:t>
      </w:r>
      <w:proofErr w:type="spellStart"/>
      <w:r w:rsidRPr="00E7254D">
        <w:rPr>
          <w:rFonts w:ascii="Verdana" w:eastAsia="Times New Roman" w:hAnsi="Verdana" w:cs="Arial"/>
          <w:bCs/>
          <w:lang w:val="es-ES"/>
        </w:rPr>
        <w:t>iii</w:t>
      </w:r>
      <w:proofErr w:type="spellEnd"/>
      <w:r w:rsidRPr="00E7254D">
        <w:rPr>
          <w:rFonts w:ascii="Verdana" w:eastAsia="Times New Roman" w:hAnsi="Verdana" w:cs="Arial"/>
          <w:bCs/>
          <w:lang w:val="es-ES"/>
        </w:rPr>
        <w:t xml:space="preserve">) se ejerce por la Entidad Estatal por conducto de la designación de servidores públicos idóneos para cumplir la función; </w:t>
      </w:r>
      <w:proofErr w:type="spellStart"/>
      <w:r w:rsidRPr="00E7254D">
        <w:rPr>
          <w:rFonts w:ascii="Verdana" w:eastAsia="Times New Roman" w:hAnsi="Verdana" w:cs="Arial"/>
          <w:bCs/>
          <w:lang w:val="es-ES"/>
        </w:rPr>
        <w:t>iv</w:t>
      </w:r>
      <w:proofErr w:type="spellEnd"/>
      <w:r w:rsidRPr="00E7254D">
        <w:rPr>
          <w:rFonts w:ascii="Verdana" w:eastAsia="Times New Roman" w:hAnsi="Verdana" w:cs="Arial"/>
          <w:bCs/>
          <w:lang w:val="es-ES"/>
        </w:rPr>
        <w:t>) puede recibir apoyo de personal contratado para tal fin mediante contratos de prestación de servicios; y v) le es inseparable el seguimiento técnico, administrativo, financiero, contable y jurídico del contrato vigilado.</w:t>
      </w:r>
    </w:p>
    <w:p w14:paraId="2961D699" w14:textId="090C9B58" w:rsidR="007312C4" w:rsidRDefault="00C37717" w:rsidP="00C37717">
      <w:pPr>
        <w:shd w:val="clear" w:color="auto" w:fill="FFFFFF"/>
        <w:spacing w:after="0" w:line="276" w:lineRule="auto"/>
        <w:jc w:val="both"/>
        <w:rPr>
          <w:rFonts w:ascii="Verdana" w:eastAsia="Century Gothic" w:hAnsi="Verdana" w:cs="Century Gothic"/>
          <w:lang w:val="es-ES"/>
        </w:rPr>
      </w:pPr>
      <w:r w:rsidRPr="00C623D6">
        <w:rPr>
          <w:rFonts w:ascii="Verdana" w:eastAsia="Century Gothic" w:hAnsi="Verdana" w:cs="Century Gothic"/>
          <w:lang w:val="es-ES"/>
        </w:rPr>
        <w:t>IV).</w:t>
      </w:r>
      <w:r>
        <w:rPr>
          <w:rFonts w:ascii="Verdana" w:eastAsia="Century Gothic" w:hAnsi="Verdana" w:cs="Century Gothic"/>
          <w:b/>
          <w:bCs/>
          <w:lang w:val="es-ES"/>
        </w:rPr>
        <w:t xml:space="preserve">  </w:t>
      </w:r>
      <w:r w:rsidR="007312C4" w:rsidRPr="00884B12">
        <w:rPr>
          <w:rFonts w:ascii="Verdana" w:eastAsia="Century Gothic" w:hAnsi="Verdana" w:cs="Century Gothic"/>
          <w:lang w:val="es-ES"/>
        </w:rPr>
        <w:t xml:space="preserve">Ahora bien, el hecho de que la dirección técnica y la supervisión tengan finalidades diferentes no implica, por sí mismo, que ambas funciones deban ser ejercidas por profesionales distintos. En principio, no se advierte una prohibición general que impida que el ingeniero que ejerza la dirección técnica de las labores relacionadas con el ejercicio de la </w:t>
      </w:r>
      <w:proofErr w:type="spellStart"/>
      <w:r w:rsidR="007312C4" w:rsidRPr="00884B12">
        <w:rPr>
          <w:rFonts w:ascii="Verdana" w:eastAsia="Century Gothic" w:hAnsi="Verdana" w:cs="Century Gothic"/>
          <w:lang w:val="es-ES"/>
        </w:rPr>
        <w:t>in</w:t>
      </w:r>
      <w:r w:rsidR="00712230">
        <w:rPr>
          <w:rFonts w:ascii="Verdana" w:eastAsia="Century Gothic" w:hAnsi="Verdana" w:cs="Century Gothic"/>
          <w:lang w:val="es-ES"/>
        </w:rPr>
        <w:t>po</w:t>
      </w:r>
      <w:r w:rsidR="007312C4" w:rsidRPr="00884B12">
        <w:rPr>
          <w:rFonts w:ascii="Verdana" w:eastAsia="Century Gothic" w:hAnsi="Verdana" w:cs="Century Gothic"/>
          <w:lang w:val="es-ES"/>
        </w:rPr>
        <w:t>geniería</w:t>
      </w:r>
      <w:proofErr w:type="spellEnd"/>
      <w:r w:rsidR="007312C4" w:rsidRPr="00884B12">
        <w:rPr>
          <w:rFonts w:ascii="Verdana" w:eastAsia="Century Gothic" w:hAnsi="Verdana" w:cs="Century Gothic"/>
          <w:lang w:val="es-ES"/>
        </w:rPr>
        <w:t xml:space="preserve"> sea designado, a su vez, como supervisor del convenio, siempre que cuente con la idoneidad y capacidad necesarias para ejercer ambas funciones y que la acumulación de estas no afecte la adecuada vigilancia y seguimiento de la ejecución.</w:t>
      </w:r>
    </w:p>
    <w:p w14:paraId="08727D5B" w14:textId="77777777" w:rsidR="00C37717" w:rsidRPr="005B4854" w:rsidRDefault="00C37717" w:rsidP="00C37717">
      <w:pPr>
        <w:shd w:val="clear" w:color="auto" w:fill="FFFFFF"/>
        <w:spacing w:after="0" w:line="276" w:lineRule="auto"/>
        <w:jc w:val="both"/>
        <w:rPr>
          <w:rFonts w:ascii="Verdana" w:eastAsia="Century Gothic" w:hAnsi="Verdana" w:cs="Century Gothic"/>
          <w:lang w:val="es-ES"/>
        </w:rPr>
      </w:pPr>
    </w:p>
    <w:p w14:paraId="2B3FCC46" w14:textId="050D5CC2" w:rsidR="00C37717" w:rsidRPr="005B4854" w:rsidRDefault="00712230" w:rsidP="00C37717">
      <w:pPr>
        <w:shd w:val="clear" w:color="auto" w:fill="FFFFFF"/>
        <w:spacing w:after="0" w:line="276" w:lineRule="auto"/>
        <w:ind w:firstLine="708"/>
        <w:jc w:val="both"/>
        <w:rPr>
          <w:rFonts w:ascii="Verdana" w:eastAsia="Century Gothic" w:hAnsi="Verdana" w:cs="Century Gothic"/>
          <w:lang w:val="es-ES"/>
        </w:rPr>
      </w:pPr>
      <w:r>
        <w:rPr>
          <w:rFonts w:ascii="Verdana" w:eastAsia="Century Gothic" w:hAnsi="Verdana" w:cs="Century Gothic"/>
          <w:lang w:val="es-ES"/>
        </w:rPr>
        <w:t>La</w:t>
      </w:r>
      <w:r w:rsidR="00C37717" w:rsidRPr="005B4854">
        <w:rPr>
          <w:rFonts w:ascii="Verdana" w:eastAsia="Century Gothic" w:hAnsi="Verdana" w:cs="Century Gothic"/>
          <w:lang w:val="es-ES"/>
        </w:rPr>
        <w:t xml:space="preserve"> naturaleza </w:t>
      </w:r>
      <w:r w:rsidR="00C37717">
        <w:rPr>
          <w:rFonts w:ascii="Verdana" w:eastAsia="Century Gothic" w:hAnsi="Verdana" w:cs="Century Gothic"/>
          <w:lang w:val="es-ES"/>
        </w:rPr>
        <w:t xml:space="preserve">y las facultades </w:t>
      </w:r>
      <w:r w:rsidR="00C37717" w:rsidRPr="005B4854">
        <w:rPr>
          <w:rFonts w:ascii="Verdana" w:eastAsia="Century Gothic" w:hAnsi="Verdana" w:cs="Century Gothic"/>
          <w:lang w:val="es-ES"/>
        </w:rPr>
        <w:t xml:space="preserve">de la supervisión </w:t>
      </w:r>
      <w:r w:rsidR="00C37717" w:rsidRPr="00B7290B">
        <w:rPr>
          <w:rFonts w:ascii="Verdana" w:hAnsi="Verdana" w:cs="Arial"/>
          <w:bCs/>
          <w:lang w:val="es-ES"/>
        </w:rPr>
        <w:t>que “</w:t>
      </w:r>
      <w:r w:rsidR="00C37717" w:rsidRPr="00B7290B">
        <w:rPr>
          <w:rFonts w:ascii="Verdana" w:hAnsi="Verdana" w:cs="Open Sans"/>
        </w:rPr>
        <w:t xml:space="preserve">implica el seguimiento al ejercicio del cumplimiento obligacional por la entidad contratante </w:t>
      </w:r>
      <w:r w:rsidR="00C37717" w:rsidRPr="00B7290B">
        <w:rPr>
          <w:rFonts w:ascii="Verdana" w:hAnsi="Verdana" w:cs="Open Sans"/>
        </w:rPr>
        <w:lastRenderedPageBreak/>
        <w:t xml:space="preserve">sobre las obligaciones a cargo del contratista”; </w:t>
      </w:r>
      <w:r w:rsidR="00C37717" w:rsidRPr="005B4854">
        <w:rPr>
          <w:rFonts w:ascii="Verdana" w:eastAsia="Century Gothic" w:hAnsi="Verdana" w:cs="Century Gothic"/>
          <w:lang w:val="es-ES"/>
        </w:rPr>
        <w:t>permite que la entidad designe a un servidor que cuente con los conocimientos y experiencia necesarios para realizar un adecuado seguimiento al objeto del convenio. En particular, cuando el seguimiento requiere verificar aspectos técnicos propios de la ingeniería, contar con un profesional de esta disciplina puede contribuir a que la vigilancia sea efectiva.</w:t>
      </w:r>
    </w:p>
    <w:p w14:paraId="498C6675" w14:textId="77777777" w:rsidR="00C37717" w:rsidRDefault="00C37717" w:rsidP="00C37717">
      <w:pPr>
        <w:spacing w:after="120" w:line="276" w:lineRule="auto"/>
        <w:ind w:firstLine="709"/>
        <w:jc w:val="both"/>
        <w:rPr>
          <w:rFonts w:ascii="Verdana" w:eastAsia="Times New Roman" w:hAnsi="Verdana" w:cs="Arial"/>
          <w:shd w:val="clear" w:color="auto" w:fill="FFFFFF"/>
        </w:rPr>
      </w:pPr>
      <w:r w:rsidRPr="005B4854">
        <w:rPr>
          <w:rFonts w:ascii="Verdana" w:eastAsia="Century Gothic" w:hAnsi="Verdana" w:cs="Century Gothic"/>
          <w:lang w:val="es-ES"/>
        </w:rPr>
        <w:t>En este sentido, la jurisprudencia y la doctrina administrativa han reconocido que la designación del supervisor debe atender, entre otros aspectos, a la naturaleza del objeto, los conocimientos requeridos y la capacidad del servidor para ejercer adecuadamente las funciones de seguimiento.</w:t>
      </w:r>
      <w:r w:rsidRPr="000A451C">
        <w:rPr>
          <w:rFonts w:ascii="Verdana" w:eastAsia="Times New Roman" w:hAnsi="Verdana" w:cs="Arial"/>
          <w:shd w:val="clear" w:color="auto" w:fill="FFFFFF"/>
        </w:rPr>
        <w:t xml:space="preserve"> </w:t>
      </w:r>
      <w:r w:rsidRPr="00AE6535">
        <w:rPr>
          <w:rFonts w:ascii="Verdana" w:eastAsia="Times New Roman" w:hAnsi="Verdana" w:cs="Arial"/>
          <w:shd w:val="clear" w:color="auto" w:fill="FFFFFF"/>
        </w:rPr>
        <w:t xml:space="preserve">El supervisor no requiere un perfil predeterminado, pero es recomendable que el supervisor pueda actuar como par del contratista supervisado. </w:t>
      </w:r>
    </w:p>
    <w:p w14:paraId="2A4365DB" w14:textId="77777777" w:rsidR="00C37717" w:rsidRDefault="00C37717" w:rsidP="00C37717">
      <w:pPr>
        <w:spacing w:after="120" w:line="276" w:lineRule="auto"/>
        <w:ind w:firstLine="709"/>
        <w:jc w:val="both"/>
        <w:rPr>
          <w:rFonts w:ascii="Verdana" w:eastAsia="Times New Roman" w:hAnsi="Verdana" w:cs="Arial"/>
          <w:shd w:val="clear" w:color="auto" w:fill="FFFFFF"/>
        </w:rPr>
      </w:pPr>
      <w:r>
        <w:rPr>
          <w:rFonts w:ascii="Verdana" w:eastAsia="Times New Roman" w:hAnsi="Verdana" w:cs="Arial"/>
          <w:shd w:val="clear" w:color="auto" w:fill="FFFFFF"/>
        </w:rPr>
        <w:t>Aunado a lo anterior, también recomienda que, p</w:t>
      </w:r>
      <w:r w:rsidRPr="00AE6535">
        <w:rPr>
          <w:rFonts w:ascii="Verdana" w:eastAsia="Times New Roman" w:hAnsi="Verdana" w:cs="Arial"/>
          <w:shd w:val="clear" w:color="auto" w:fill="FFFFFF"/>
        </w:rPr>
        <w:t>ara designar un funcionario como supervisor, la Entidad Estatal debe revisar que el objeto del Proceso de Contratación esté relacionado con sus funciones. No es necesario que el manual establezca expresamente la supervisión de contratos como una función, pues la misma es inherente al desempeño de las funciones ordinarias de los servidores públicos. Adicionalmente, la Entidad Estatal debe realizar un análisis de la carga operativa de quien va a ser designado supervisor, para no incurrir en los riesgos derivados de una supervisión inadecuada por falta de tiempo.</w:t>
      </w:r>
    </w:p>
    <w:p w14:paraId="76A743BE" w14:textId="77777777" w:rsidR="00C37717" w:rsidRPr="00F301EB" w:rsidRDefault="00C37717" w:rsidP="00C37717">
      <w:pPr>
        <w:spacing w:after="120" w:line="276" w:lineRule="auto"/>
        <w:ind w:firstLine="709"/>
        <w:jc w:val="both"/>
        <w:rPr>
          <w:rFonts w:ascii="Verdana" w:eastAsia="Times New Roman" w:hAnsi="Verdana" w:cs="Arial"/>
          <w:shd w:val="clear" w:color="auto" w:fill="FFFFFF"/>
        </w:rPr>
      </w:pPr>
      <w:r w:rsidRPr="005B4854">
        <w:rPr>
          <w:rFonts w:ascii="Verdana" w:eastAsia="Century Gothic" w:hAnsi="Verdana" w:cs="Century Gothic"/>
          <w:lang w:val="es-ES"/>
        </w:rPr>
        <w:t>Por consiguiente, la coincidencia entre el conocimiento técnico requerido para dirigir las labores de ingeniería y aquel necesario para ejercer la supervisión no constituye una razón suficiente para considerar jurídicamente prohibida la concurrencia de ambas funciones.</w:t>
      </w:r>
    </w:p>
    <w:p w14:paraId="09DED147" w14:textId="77777777" w:rsidR="00C37717" w:rsidRDefault="00C37717" w:rsidP="00C37717">
      <w:pPr>
        <w:shd w:val="clear" w:color="auto" w:fill="FFFFFF"/>
        <w:spacing w:after="0" w:line="276" w:lineRule="auto"/>
        <w:jc w:val="both"/>
        <w:rPr>
          <w:rFonts w:ascii="Verdana" w:eastAsia="Century Gothic" w:hAnsi="Verdana" w:cs="Century Gothic"/>
        </w:rPr>
      </w:pPr>
      <w:r w:rsidRPr="00C931D2">
        <w:rPr>
          <w:rFonts w:ascii="Verdana" w:eastAsia="Century Gothic" w:hAnsi="Verdana" w:cs="Century Gothic"/>
          <w:lang w:val="es-ES"/>
        </w:rPr>
        <w:t>V).</w:t>
      </w:r>
      <w:r>
        <w:rPr>
          <w:rFonts w:ascii="Verdana" w:eastAsia="Century Gothic" w:hAnsi="Verdana" w:cs="Century Gothic"/>
          <w:b/>
          <w:bCs/>
          <w:lang w:val="es-ES"/>
        </w:rPr>
        <w:t xml:space="preserve"> </w:t>
      </w:r>
      <w:r w:rsidRPr="00955EBA">
        <w:rPr>
          <w:rFonts w:ascii="Verdana" w:eastAsia="Century Gothic" w:hAnsi="Verdana" w:cs="Century Gothic"/>
        </w:rPr>
        <w:t>Para determinar si la concurrencia de las funciones de dirección técnica de las labores de ingeniería y de supervisión del convenio configura una incompatibilidad jurídica, es necesario partir de la naturaleza restrictiva del régimen de inhabilidades, incompatibilidades y prohibiciones aplicable a los servidores públicos.</w:t>
      </w:r>
    </w:p>
    <w:p w14:paraId="440F5102" w14:textId="77777777" w:rsidR="00C37717" w:rsidRDefault="00C37717" w:rsidP="00C37717">
      <w:pPr>
        <w:shd w:val="clear" w:color="auto" w:fill="FFFFFF"/>
        <w:spacing w:after="0" w:line="276" w:lineRule="auto"/>
        <w:jc w:val="both"/>
        <w:rPr>
          <w:rFonts w:ascii="Verdana" w:eastAsia="Century Gothic" w:hAnsi="Verdana" w:cs="Century Gothic"/>
        </w:rPr>
      </w:pPr>
    </w:p>
    <w:p w14:paraId="1AA386C1" w14:textId="77777777" w:rsidR="00C37717" w:rsidRPr="00F60ADA" w:rsidRDefault="00C37717" w:rsidP="00C37717">
      <w:pPr>
        <w:spacing w:after="120" w:line="276" w:lineRule="auto"/>
        <w:ind w:firstLine="709"/>
        <w:jc w:val="both"/>
        <w:rPr>
          <w:rFonts w:ascii="Verdana" w:eastAsia="Arial" w:hAnsi="Verdana" w:cs="Arial"/>
          <w:bCs/>
          <w:color w:val="000000" w:themeColor="text1"/>
        </w:rPr>
      </w:pPr>
      <w:r w:rsidRPr="00F60ADA">
        <w:rPr>
          <w:rFonts w:ascii="Verdana" w:eastAsia="Calibri" w:hAnsi="Verdana" w:cs="Arial"/>
          <w:bCs/>
          <w:color w:val="000000" w:themeColor="text1"/>
        </w:rPr>
        <w:t xml:space="preserve">El régimen de inhabilidades e incompatibilidades es aplicable a los servidores públicos y a quienes ejercen funciones públicas, constituye un sistema de restricciones de origen constitucional y legal, de carácter taxativo y de interpretación restrictiva, cuyo propósito es garantizar los principios de </w:t>
      </w:r>
      <w:r w:rsidRPr="00F60ADA">
        <w:rPr>
          <w:rFonts w:ascii="Verdana" w:eastAsia="Calibri" w:hAnsi="Verdana" w:cs="Arial"/>
          <w:bCs/>
          <w:color w:val="000000" w:themeColor="text1"/>
        </w:rPr>
        <w:lastRenderedPageBreak/>
        <w:t xml:space="preserve">moralidad, transparencia, imparcialidad y prevalencia del interés general en el ejercicio de la función pública. En consecuencia, ninguna inhabilidad o incompatibilidad puede presumirse, extenderse por analogía o aplicarse a supuestos no previstos expresamente por el Legislador. </w:t>
      </w:r>
    </w:p>
    <w:p w14:paraId="0E756977" w14:textId="77777777" w:rsidR="00C37717" w:rsidRPr="00EC24BC" w:rsidRDefault="00C37717" w:rsidP="00C37717">
      <w:pPr>
        <w:spacing w:after="120" w:line="276" w:lineRule="auto"/>
        <w:ind w:firstLine="709"/>
        <w:jc w:val="both"/>
        <w:rPr>
          <w:rFonts w:ascii="Verdana" w:eastAsia="Arial" w:hAnsi="Verdana" w:cs="Arial"/>
          <w:bCs/>
          <w:color w:val="000000" w:themeColor="text1"/>
          <w:lang w:val="es-ES"/>
        </w:rPr>
      </w:pPr>
      <w:r w:rsidRPr="00F60ADA">
        <w:rPr>
          <w:rFonts w:ascii="Verdana" w:eastAsia="Arial" w:hAnsi="Verdana" w:cs="Arial"/>
          <w:bCs/>
          <w:color w:val="000000" w:themeColor="text1"/>
        </w:rPr>
        <w:t>Al respecto, tanto la Corte Constitucional como el Consejo de Estado, han sostenido de manera reiterada que estas limitaciones constituyen restricciones al ejercicio de derechos fundamentales y al acceso a cargos, funciones o actividades relacionadas con el Estado, razón por la cual únicamente pueden existir cuando han sido establecidas expresamente.</w:t>
      </w:r>
      <w:r w:rsidRPr="00EC24BC">
        <w:rPr>
          <w:rFonts w:ascii="Work Sans" w:eastAsia="Times New Roman" w:hAnsi="Work Sans" w:cs="Times New Roman"/>
          <w:color w:val="333333"/>
          <w:sz w:val="25"/>
          <w:szCs w:val="25"/>
          <w:lang w:val="es-ES" w:eastAsia="es-ES_tradnl"/>
        </w:rPr>
        <w:t xml:space="preserve"> </w:t>
      </w:r>
      <w:r w:rsidRPr="00EC24BC">
        <w:rPr>
          <w:rFonts w:ascii="Verdana" w:eastAsia="Arial" w:hAnsi="Verdana" w:cs="Arial"/>
          <w:bCs/>
          <w:color w:val="000000" w:themeColor="text1"/>
          <w:lang w:val="es-ES"/>
        </w:rPr>
        <w:t>Las inhabilidades e incompatibilidades, por su carácter restrictivo, no pueden ser interpretadas analógicamente ni ser extendidas en su aplicación. Así lo ha manifestado la Sala Plena del Consejo de Estado en sentencia proferida el 8 de febrero de 2011 dentro del proceso dentro del Expediente N°:11001-03-15-000-2010-00990-00(PI), que, respecto al régimen de habilidades e incompatibilidades, consideró lo siguiente:</w:t>
      </w:r>
    </w:p>
    <w:p w14:paraId="495BBB6B" w14:textId="77777777" w:rsidR="00C37717" w:rsidRPr="00924891" w:rsidRDefault="00C37717" w:rsidP="00C37717">
      <w:pPr>
        <w:spacing w:after="120" w:line="276" w:lineRule="auto"/>
        <w:ind w:left="709" w:right="709"/>
        <w:jc w:val="both"/>
        <w:rPr>
          <w:sz w:val="21"/>
          <w:szCs w:val="21"/>
        </w:rPr>
      </w:pPr>
      <w:r w:rsidRPr="00EC24BC">
        <w:rPr>
          <w:rFonts w:ascii="Verdana" w:eastAsia="Arial" w:hAnsi="Verdana" w:cs="Arial"/>
          <w:bCs/>
          <w:color w:val="000000" w:themeColor="text1"/>
          <w:sz w:val="21"/>
          <w:szCs w:val="21"/>
          <w:lang w:val="es-ES"/>
        </w:rPr>
        <w:t> “</w:t>
      </w:r>
      <w:r w:rsidRPr="00EC24BC">
        <w:rPr>
          <w:rFonts w:ascii="Verdana" w:eastAsia="Arial" w:hAnsi="Verdana" w:cs="Arial"/>
          <w:b/>
          <w:bCs/>
          <w:color w:val="000000" w:themeColor="text1"/>
          <w:sz w:val="21"/>
          <w:szCs w:val="21"/>
          <w:lang w:val="es-ES"/>
        </w:rPr>
        <w:t>Las inhabilidades e incompatibilidades, en tanto limitan la libertad y los derechos de las personas, son de origen constitucional y legal.</w:t>
      </w:r>
      <w:r w:rsidRPr="00EC24BC">
        <w:rPr>
          <w:rFonts w:ascii="Verdana" w:eastAsia="Arial" w:hAnsi="Verdana" w:cs="Arial"/>
          <w:bCs/>
          <w:color w:val="000000" w:themeColor="text1"/>
          <w:sz w:val="21"/>
          <w:szCs w:val="21"/>
          <w:lang w:val="es-ES"/>
        </w:rPr>
        <w:t> </w:t>
      </w:r>
      <w:r w:rsidRPr="00EC24BC">
        <w:rPr>
          <w:rFonts w:ascii="Verdana" w:eastAsia="Arial" w:hAnsi="Verdana" w:cs="Arial"/>
          <w:b/>
          <w:bCs/>
          <w:color w:val="000000" w:themeColor="text1"/>
          <w:sz w:val="21"/>
          <w:szCs w:val="21"/>
          <w:u w:val="single"/>
          <w:lang w:val="es-ES"/>
        </w:rPr>
        <w:t xml:space="preserve">La tipificación de sus causas, vigencia, naturaleza y efectos es rígida y taxativa; su aplicación es restrictiva, de manera que excluye la analogía </w:t>
      </w:r>
      <w:proofErr w:type="spellStart"/>
      <w:r w:rsidRPr="00EC24BC">
        <w:rPr>
          <w:rFonts w:ascii="Verdana" w:eastAsia="Arial" w:hAnsi="Verdana" w:cs="Arial"/>
          <w:b/>
          <w:bCs/>
          <w:color w:val="000000" w:themeColor="text1"/>
          <w:sz w:val="21"/>
          <w:szCs w:val="21"/>
          <w:u w:val="single"/>
          <w:lang w:val="es-ES"/>
        </w:rPr>
        <w:t>legis</w:t>
      </w:r>
      <w:proofErr w:type="spellEnd"/>
      <w:r w:rsidRPr="00EC24BC">
        <w:rPr>
          <w:rFonts w:ascii="Verdana" w:eastAsia="Arial" w:hAnsi="Verdana" w:cs="Arial"/>
          <w:b/>
          <w:bCs/>
          <w:color w:val="000000" w:themeColor="text1"/>
          <w:sz w:val="21"/>
          <w:szCs w:val="21"/>
          <w:u w:val="single"/>
          <w:lang w:val="es-ES"/>
        </w:rPr>
        <w:t xml:space="preserve"> o iuris, excepto en lo favorable; están definidas en el tiempo, salvo aquellas de carácter constitucional</w:t>
      </w:r>
      <w:r w:rsidRPr="00EC24BC">
        <w:rPr>
          <w:rFonts w:ascii="Verdana" w:eastAsia="Arial" w:hAnsi="Verdana" w:cs="Arial"/>
          <w:bCs/>
          <w:color w:val="000000" w:themeColor="text1"/>
          <w:sz w:val="21"/>
          <w:szCs w:val="21"/>
          <w:lang w:val="es-ES"/>
        </w:rPr>
        <w:t> (verbi gratia arts. </w:t>
      </w:r>
      <w:hyperlink r:id="rId15" w:anchor="179" w:history="1">
        <w:r w:rsidRPr="00EC24BC">
          <w:rPr>
            <w:rStyle w:val="Hipervnculo"/>
            <w:rFonts w:ascii="Verdana" w:eastAsia="Arial" w:hAnsi="Verdana" w:cs="Arial"/>
            <w:bCs/>
            <w:sz w:val="21"/>
            <w:szCs w:val="21"/>
            <w:lang w:val="es-ES"/>
          </w:rPr>
          <w:t>179</w:t>
        </w:r>
      </w:hyperlink>
      <w:r w:rsidRPr="00EC24BC">
        <w:rPr>
          <w:rFonts w:ascii="Verdana" w:eastAsia="Arial" w:hAnsi="Verdana" w:cs="Arial"/>
          <w:bCs/>
          <w:color w:val="000000" w:themeColor="text1"/>
          <w:sz w:val="21"/>
          <w:szCs w:val="21"/>
          <w:lang w:val="es-ES"/>
        </w:rPr>
        <w:t> No.1, </w:t>
      </w:r>
      <w:hyperlink r:id="rId16" w:anchor="197" w:history="1">
        <w:r w:rsidRPr="00EC24BC">
          <w:rPr>
            <w:rStyle w:val="Hipervnculo"/>
            <w:rFonts w:ascii="Verdana" w:eastAsia="Arial" w:hAnsi="Verdana" w:cs="Arial"/>
            <w:bCs/>
            <w:sz w:val="21"/>
            <w:szCs w:val="21"/>
            <w:lang w:val="es-ES"/>
          </w:rPr>
          <w:t>197</w:t>
        </w:r>
      </w:hyperlink>
      <w:r w:rsidRPr="00EC24BC">
        <w:rPr>
          <w:rFonts w:ascii="Verdana" w:eastAsia="Arial" w:hAnsi="Verdana" w:cs="Arial"/>
          <w:bCs/>
          <w:color w:val="000000" w:themeColor="text1"/>
          <w:sz w:val="21"/>
          <w:szCs w:val="21"/>
          <w:lang w:val="es-ES"/>
        </w:rPr>
        <w:t> y </w:t>
      </w:r>
      <w:hyperlink r:id="rId17" w:anchor="267" w:history="1">
        <w:r w:rsidRPr="00EC24BC">
          <w:rPr>
            <w:rStyle w:val="Hipervnculo"/>
            <w:rFonts w:ascii="Verdana" w:eastAsia="Arial" w:hAnsi="Verdana" w:cs="Arial"/>
            <w:bCs/>
            <w:sz w:val="21"/>
            <w:szCs w:val="21"/>
            <w:lang w:val="es-ES"/>
          </w:rPr>
          <w:t>267</w:t>
        </w:r>
      </w:hyperlink>
      <w:r w:rsidRPr="00EC24BC">
        <w:rPr>
          <w:rFonts w:ascii="Verdana" w:eastAsia="Arial" w:hAnsi="Verdana" w:cs="Arial"/>
          <w:bCs/>
          <w:color w:val="000000" w:themeColor="text1"/>
          <w:sz w:val="21"/>
          <w:szCs w:val="21"/>
          <w:lang w:val="es-ES"/>
        </w:rPr>
        <w:t> C.P.); y, además, hacen parte de un conjunto de disposiciones que integran un régimen jurídico imperativo y de orden público, razón por la cual no son disponibles ni pueden ser derogadas por acuerdo o convenio”.(Las negrillas y subrayas son de la Sala).</w:t>
      </w:r>
      <w:r w:rsidRPr="00924891">
        <w:rPr>
          <w:rStyle w:val="Refdenotaalpie"/>
          <w:rFonts w:ascii="Verdana" w:eastAsia="Arial" w:hAnsi="Verdana" w:cs="Arial"/>
          <w:bCs/>
          <w:color w:val="000000" w:themeColor="text1"/>
          <w:sz w:val="21"/>
          <w:szCs w:val="21"/>
        </w:rPr>
        <w:footnoteReference w:id="8"/>
      </w:r>
      <w:r w:rsidRPr="00924891">
        <w:rPr>
          <w:rFonts w:ascii="Verdana" w:eastAsia="Arial" w:hAnsi="Verdana" w:cs="Arial"/>
          <w:bCs/>
          <w:color w:val="000000" w:themeColor="text1"/>
          <w:sz w:val="21"/>
          <w:szCs w:val="21"/>
        </w:rPr>
        <w:t xml:space="preserve"> </w:t>
      </w:r>
    </w:p>
    <w:p w14:paraId="5F31D2C2" w14:textId="77777777" w:rsidR="00C37717" w:rsidRPr="00F60ADA" w:rsidRDefault="00C37717" w:rsidP="00C37717">
      <w:pPr>
        <w:spacing w:after="0" w:line="276" w:lineRule="auto"/>
        <w:ind w:firstLine="709"/>
        <w:jc w:val="both"/>
        <w:rPr>
          <w:rFonts w:ascii="Verdana" w:eastAsia="Arial" w:hAnsi="Verdana" w:cs="Arial"/>
          <w:bCs/>
          <w:color w:val="000000" w:themeColor="text1"/>
        </w:rPr>
      </w:pPr>
      <w:r w:rsidRPr="00F60ADA">
        <w:rPr>
          <w:rFonts w:ascii="Verdana" w:eastAsia="Arial" w:hAnsi="Verdana" w:cs="Arial"/>
          <w:bCs/>
          <w:color w:val="000000" w:themeColor="text1"/>
        </w:rPr>
        <w:t xml:space="preserve">Conforme a lo anterior, las inhabilidades son restricciones fijadas por el Constituyente y el Legislador que tienen por fin limitar el acceso al ejercicio de cargos o funciones públicas, ello quiere decir que tienen un carácter prohibitivo, y por consiguiente, son taxativas y su interpretación es restrictiva, sin que se puedan buscar analogías o aducirse razones para hacerlas extensivas a casos no comprendidos por el legislador, pues la voluntad de éste no puede ser </w:t>
      </w:r>
      <w:r w:rsidRPr="00F60ADA">
        <w:rPr>
          <w:rFonts w:ascii="Verdana" w:eastAsia="Arial" w:hAnsi="Verdana" w:cs="Arial"/>
          <w:bCs/>
          <w:color w:val="000000" w:themeColor="text1"/>
        </w:rPr>
        <w:lastRenderedPageBreak/>
        <w:t xml:space="preserve">suplantada, en detrimento de derechos de terceros o de intereses sociales que exigen la sujeción estricta al texto de la ley prohibitiva. </w:t>
      </w:r>
    </w:p>
    <w:p w14:paraId="156F42FB" w14:textId="77777777" w:rsidR="00C37717" w:rsidRDefault="00C37717" w:rsidP="00C37717">
      <w:pPr>
        <w:spacing w:after="0" w:line="276" w:lineRule="auto"/>
        <w:ind w:firstLine="709"/>
        <w:jc w:val="both"/>
        <w:rPr>
          <w:rFonts w:ascii="Verdana" w:eastAsia="Arial" w:hAnsi="Verdana" w:cs="Arial"/>
          <w:color w:val="000000" w:themeColor="text1"/>
        </w:rPr>
      </w:pPr>
    </w:p>
    <w:p w14:paraId="68695D3D" w14:textId="77777777" w:rsidR="00C37717" w:rsidRDefault="00C37717" w:rsidP="00C37717">
      <w:pPr>
        <w:spacing w:after="0" w:line="276" w:lineRule="auto"/>
        <w:ind w:firstLine="709"/>
        <w:jc w:val="both"/>
        <w:rPr>
          <w:rFonts w:ascii="Verdana" w:eastAsia="Arial" w:hAnsi="Verdana" w:cs="Arial"/>
          <w:bCs/>
          <w:color w:val="000000" w:themeColor="text1"/>
        </w:rPr>
      </w:pPr>
      <w:r w:rsidRPr="009A17B3">
        <w:rPr>
          <w:rFonts w:ascii="Verdana" w:eastAsia="Century Gothic" w:hAnsi="Verdana" w:cs="Century Gothic"/>
        </w:rPr>
        <w:t>En consecuencia, para afirmar que existe una incompatibilidad entre el ejercicio de la dirección técnica de labores de ingeniería y la supervisión del convenio, sería necesario identificar una disposición constitucional o legal que establezca expresamente dicha prohibición. Sin embargo, no se advierte una norma de carácter general que impida al ingeniero encargado de dirigir técnicamente las labores de ingeniería ejercer, de manera simultánea, la supervisión del convenio en cuyo marco estas se desarrollan. Por tanto, la sola concurrencia de ambas funciones no configura, por sí misma, una inhabilidad, incompatibilidad o prohibición jurídica.</w:t>
      </w:r>
    </w:p>
    <w:p w14:paraId="2D2AE6FF" w14:textId="77777777" w:rsidR="00C37717" w:rsidRDefault="00C37717" w:rsidP="00C37717">
      <w:pPr>
        <w:spacing w:after="0" w:line="276" w:lineRule="auto"/>
        <w:ind w:firstLine="709"/>
        <w:jc w:val="both"/>
        <w:rPr>
          <w:rFonts w:ascii="Verdana" w:eastAsia="Arial" w:hAnsi="Verdana" w:cs="Arial"/>
          <w:bCs/>
          <w:color w:val="000000" w:themeColor="text1"/>
        </w:rPr>
      </w:pPr>
    </w:p>
    <w:p w14:paraId="61EC8573" w14:textId="77777777" w:rsidR="00C37717" w:rsidRDefault="00C37717" w:rsidP="00C37717">
      <w:pPr>
        <w:spacing w:after="0" w:line="276" w:lineRule="auto"/>
        <w:ind w:firstLine="709"/>
        <w:jc w:val="both"/>
        <w:rPr>
          <w:rFonts w:ascii="Verdana" w:eastAsia="Century Gothic" w:hAnsi="Verdana" w:cs="Century Gothic"/>
        </w:rPr>
      </w:pPr>
      <w:r w:rsidRPr="009A17B3">
        <w:rPr>
          <w:rFonts w:ascii="Verdana" w:eastAsia="Century Gothic" w:hAnsi="Verdana" w:cs="Century Gothic"/>
        </w:rPr>
        <w:t>Lo anterior debe entenderse sin perjuicio de que, en cada caso concreto, la entidad deba verificar la eventual configuración de un conflicto de intereses o de cualquier otra circunstancia que pueda comprometer la imparcialidad y objetividad en el ejercicio de las funciones de s</w:t>
      </w:r>
      <w:r>
        <w:rPr>
          <w:rFonts w:ascii="Verdana" w:eastAsia="Century Gothic" w:hAnsi="Verdana" w:cs="Century Gothic"/>
        </w:rPr>
        <w:t>u</w:t>
      </w:r>
      <w:r w:rsidRPr="009A17B3">
        <w:rPr>
          <w:rFonts w:ascii="Verdana" w:eastAsia="Century Gothic" w:hAnsi="Verdana" w:cs="Century Gothic"/>
        </w:rPr>
        <w:t>pervisión, de conformidad con las disposiciones que regulan estas materias.</w:t>
      </w:r>
    </w:p>
    <w:p w14:paraId="49C86B30" w14:textId="77777777" w:rsidR="00C37717" w:rsidRDefault="00C37717" w:rsidP="00C37717">
      <w:pPr>
        <w:spacing w:after="0" w:line="276" w:lineRule="auto"/>
        <w:ind w:firstLine="709"/>
        <w:jc w:val="both"/>
        <w:rPr>
          <w:rFonts w:ascii="Verdana" w:eastAsia="Century Gothic" w:hAnsi="Verdana" w:cs="Century Gothic"/>
        </w:rPr>
      </w:pPr>
    </w:p>
    <w:p w14:paraId="28C4E52F" w14:textId="77777777" w:rsidR="00C37717" w:rsidRPr="0078468A" w:rsidRDefault="00C37717" w:rsidP="00C37717">
      <w:pPr>
        <w:spacing w:after="0" w:line="276" w:lineRule="auto"/>
        <w:ind w:firstLine="709"/>
        <w:jc w:val="both"/>
        <w:rPr>
          <w:rFonts w:ascii="Verdana" w:eastAsia="Century Gothic" w:hAnsi="Verdana" w:cs="Century Gothic"/>
          <w:lang w:val="es-ES"/>
        </w:rPr>
      </w:pPr>
      <w:r w:rsidRPr="0078468A">
        <w:rPr>
          <w:rFonts w:ascii="Verdana" w:eastAsia="Century Gothic" w:hAnsi="Verdana" w:cs="Century Gothic"/>
          <w:lang w:val="es-ES"/>
        </w:rPr>
        <w:t>Teniendo en cuenta lo preceptuado por el Consejo de Estado, las inhabilidades, como las demás calidades, exigencias o requisitos que deben reunir los candidatos para efectos de su incorporación al servicio del Estado, deben estar consagradas en forma expresa y clara en el Estatuto General que rige la función pública y son taxativas y de interpretación restrictiva, lo cual significa que deben sujetarse estrictamente a las causales previstas por el legislador.</w:t>
      </w:r>
    </w:p>
    <w:p w14:paraId="24990043" w14:textId="77777777" w:rsidR="00C37717" w:rsidRPr="009A17B3" w:rsidRDefault="00C37717" w:rsidP="00C37717">
      <w:pPr>
        <w:shd w:val="clear" w:color="auto" w:fill="FFFFFF"/>
        <w:spacing w:after="0" w:line="276" w:lineRule="auto"/>
        <w:jc w:val="both"/>
        <w:rPr>
          <w:rFonts w:ascii="Verdana" w:eastAsia="Century Gothic" w:hAnsi="Verdana" w:cs="Century Gothic"/>
        </w:rPr>
      </w:pPr>
    </w:p>
    <w:p w14:paraId="1CABC90F" w14:textId="77777777" w:rsidR="00C37717" w:rsidRDefault="00C37717" w:rsidP="00C37717">
      <w:pPr>
        <w:shd w:val="clear" w:color="auto" w:fill="FFFFFF"/>
        <w:spacing w:after="0" w:line="276" w:lineRule="auto"/>
        <w:jc w:val="both"/>
        <w:rPr>
          <w:rFonts w:ascii="Verdana" w:eastAsia="Century Gothic" w:hAnsi="Verdana" w:cs="Century Gothic"/>
          <w:lang w:val="es-ES"/>
        </w:rPr>
      </w:pPr>
      <w:r>
        <w:rPr>
          <w:rFonts w:ascii="Verdana" w:eastAsia="Century Gothic" w:hAnsi="Verdana" w:cs="Century Gothic"/>
          <w:lang w:val="es-ES"/>
        </w:rPr>
        <w:t xml:space="preserve">VI).  </w:t>
      </w:r>
      <w:r w:rsidRPr="00787401">
        <w:rPr>
          <w:rFonts w:ascii="Verdana" w:eastAsia="Century Gothic" w:hAnsi="Verdana" w:cs="Century Gothic"/>
          <w:lang w:val="es-ES"/>
        </w:rPr>
        <w:t>La posibilidad de que un mismo profesional ejerza funciones de dirección técnica y supervisión tampoco puede analizarse únicamente desde la inexistencia de una prohibición expresa, pues el servidor público que ejerce funciones de supervisión se encuentra sujeto a los deberes de responsabilidad, objetividad e imparcialidad que rigen el ejercicio de la función pública.</w:t>
      </w:r>
    </w:p>
    <w:p w14:paraId="054CF934" w14:textId="77777777" w:rsidR="00C37717" w:rsidRDefault="00C37717" w:rsidP="00C37717">
      <w:pPr>
        <w:shd w:val="clear" w:color="auto" w:fill="FFFFFF"/>
        <w:spacing w:after="0" w:line="276" w:lineRule="auto"/>
        <w:ind w:firstLine="708"/>
        <w:jc w:val="both"/>
        <w:rPr>
          <w:rFonts w:ascii="Verdana" w:eastAsia="Century Gothic" w:hAnsi="Verdana" w:cs="Century Gothic"/>
          <w:lang w:val="es-ES"/>
        </w:rPr>
      </w:pPr>
    </w:p>
    <w:p w14:paraId="7500EE91" w14:textId="77777777" w:rsidR="00C37717" w:rsidRPr="00787401" w:rsidRDefault="00C37717" w:rsidP="00C37717">
      <w:pPr>
        <w:shd w:val="clear" w:color="auto" w:fill="FFFFFF"/>
        <w:spacing w:after="0" w:line="276" w:lineRule="auto"/>
        <w:ind w:firstLine="708"/>
        <w:jc w:val="both"/>
        <w:rPr>
          <w:rFonts w:ascii="Verdana" w:eastAsia="Century Gothic" w:hAnsi="Verdana" w:cs="Century Gothic"/>
          <w:lang w:val="es-ES"/>
        </w:rPr>
      </w:pPr>
      <w:r w:rsidRPr="00787401">
        <w:rPr>
          <w:rFonts w:ascii="Verdana" w:eastAsia="Century Gothic" w:hAnsi="Verdana" w:cs="Century Gothic"/>
          <w:lang w:val="es-ES"/>
        </w:rPr>
        <w:t xml:space="preserve">En efecto, el supervisor actúa en representación de la entidad estatal para realizar el seguimiento y vigilancia de la correcta ejecución del convenio. Por esta razón, debe encontrarse en condiciones de verificar objetivamente el </w:t>
      </w:r>
      <w:r w:rsidRPr="00787401">
        <w:rPr>
          <w:rFonts w:ascii="Verdana" w:eastAsia="Century Gothic" w:hAnsi="Verdana" w:cs="Century Gothic"/>
          <w:lang w:val="es-ES"/>
        </w:rPr>
        <w:lastRenderedPageBreak/>
        <w:t>cumplimiento de las obligaciones a cargo del ejecutor, advertir oportunamente los incumplimientos o riesgos que se presenten y adoptar o promover las medidas que correspondan dentro del ámbito de sus competencias.</w:t>
      </w:r>
    </w:p>
    <w:p w14:paraId="3FCD3719" w14:textId="77777777" w:rsidR="00C37717" w:rsidRPr="00787401" w:rsidRDefault="00C37717" w:rsidP="00C37717">
      <w:pPr>
        <w:shd w:val="clear" w:color="auto" w:fill="FFFFFF"/>
        <w:spacing w:before="120" w:after="0" w:line="276" w:lineRule="auto"/>
        <w:ind w:firstLine="709"/>
        <w:jc w:val="both"/>
        <w:rPr>
          <w:rFonts w:ascii="Verdana" w:eastAsia="Century Gothic" w:hAnsi="Verdana" w:cs="Century Gothic"/>
          <w:lang w:val="es-ES"/>
        </w:rPr>
      </w:pPr>
      <w:r w:rsidRPr="00787401">
        <w:rPr>
          <w:rFonts w:ascii="Verdana" w:eastAsia="Century Gothic" w:hAnsi="Verdana" w:cs="Century Gothic"/>
          <w:lang w:val="es-ES"/>
        </w:rPr>
        <w:t>En este sentido, el Departamento Administrativo de la Función Pública, en el Concepto 299011 de 2022, recordó que los servidores encargados de la supervisión pueden comprometer su responsabilidad por las acciones u omisiones relacionadas con el ejercicio de las funciones de control y vigilancia. Así, la entidad y el servidor deben garantizar un seguimiento efectivo que permita comprobar la ejecución real del objeto y el cumplimiento de las condiciones pactadas.</w:t>
      </w:r>
    </w:p>
    <w:p w14:paraId="3EC78EAD" w14:textId="77777777" w:rsidR="00C37717" w:rsidRPr="00787401" w:rsidRDefault="00C37717" w:rsidP="00C37717">
      <w:pPr>
        <w:shd w:val="clear" w:color="auto" w:fill="FFFFFF"/>
        <w:spacing w:before="120" w:after="0" w:line="276" w:lineRule="auto"/>
        <w:ind w:firstLine="709"/>
        <w:jc w:val="both"/>
        <w:rPr>
          <w:rFonts w:ascii="Verdana" w:eastAsia="Century Gothic" w:hAnsi="Verdana" w:cs="Century Gothic"/>
          <w:lang w:val="es-ES"/>
        </w:rPr>
      </w:pPr>
      <w:r w:rsidRPr="00787401">
        <w:rPr>
          <w:rFonts w:ascii="Verdana" w:eastAsia="Century Gothic" w:hAnsi="Verdana" w:cs="Century Gothic"/>
          <w:lang w:val="es-ES"/>
        </w:rPr>
        <w:t>De esta manera, el hecho de que el ingeniero tenga conocimiento técnico sobre las actividades que debe supervisar no afecta, por sí mismo, su capacidad para ejercer la vigilancia. Por el contrario, dicho conocimiento puede resultar necesario para realizar una supervisión técnica adecuada y efectiva.</w:t>
      </w:r>
    </w:p>
    <w:p w14:paraId="08B95F76" w14:textId="77777777" w:rsidR="00C37717" w:rsidRPr="00787401" w:rsidRDefault="00C37717" w:rsidP="00C37717">
      <w:pPr>
        <w:shd w:val="clear" w:color="auto" w:fill="FFFFFF"/>
        <w:spacing w:before="120" w:after="0" w:line="276" w:lineRule="auto"/>
        <w:ind w:firstLine="709"/>
        <w:jc w:val="both"/>
        <w:rPr>
          <w:rFonts w:ascii="Verdana" w:eastAsia="Century Gothic" w:hAnsi="Verdana" w:cs="Century Gothic"/>
          <w:lang w:val="es-ES"/>
        </w:rPr>
      </w:pPr>
      <w:r w:rsidRPr="00787401">
        <w:rPr>
          <w:rFonts w:ascii="Verdana" w:eastAsia="Century Gothic" w:hAnsi="Verdana" w:cs="Century Gothic"/>
          <w:lang w:val="es-ES"/>
        </w:rPr>
        <w:t>Lo relevante es que el profesional conserve una posición funcional que le permita ejercer el control sobre la ejecución sin asumir las obligaciones propias del ejecutor. En otras palabras, el conocimiento técnico sobre el objeto no equivale a la ejecución del objeto, ni la dirección técnica exigida por la Ley 842 de 2003 convierte al profesional, por esa sola circunstancia, en ejecutor material del convenio.</w:t>
      </w:r>
    </w:p>
    <w:p w14:paraId="4A8FF8D3" w14:textId="77777777" w:rsidR="00C37717" w:rsidRPr="00787401" w:rsidRDefault="00C37717" w:rsidP="00C37717">
      <w:pPr>
        <w:shd w:val="clear" w:color="auto" w:fill="FFFFFF"/>
        <w:spacing w:before="120" w:after="0" w:line="276" w:lineRule="auto"/>
        <w:ind w:firstLine="709"/>
        <w:jc w:val="both"/>
        <w:rPr>
          <w:rFonts w:ascii="Verdana" w:eastAsia="Century Gothic" w:hAnsi="Verdana" w:cs="Century Gothic"/>
          <w:lang w:val="es-ES"/>
        </w:rPr>
      </w:pPr>
      <w:r w:rsidRPr="00787401">
        <w:rPr>
          <w:rFonts w:ascii="Verdana" w:eastAsia="Century Gothic" w:hAnsi="Verdana" w:cs="Century Gothic"/>
          <w:lang w:val="es-ES"/>
        </w:rPr>
        <w:t xml:space="preserve">Esta consideración debe armonizarse con el régimen de inhabilidades, incompatibilidades, impedimentos y conflictos de intereses. Al respecto, el Departamento Administrativo de la Función Pública, en el Concepto 214321 de 2020, analizó precisamente una situación relacionada con una persona que había ejercido como </w:t>
      </w:r>
      <w:proofErr w:type="gramStart"/>
      <w:r w:rsidRPr="00787401">
        <w:rPr>
          <w:rFonts w:ascii="Verdana" w:eastAsia="Century Gothic" w:hAnsi="Verdana" w:cs="Century Gothic"/>
          <w:lang w:val="es-ES"/>
        </w:rPr>
        <w:t>Director</w:t>
      </w:r>
      <w:proofErr w:type="gramEnd"/>
      <w:r w:rsidRPr="00787401">
        <w:rPr>
          <w:rFonts w:ascii="Verdana" w:eastAsia="Century Gothic" w:hAnsi="Verdana" w:cs="Century Gothic"/>
          <w:lang w:val="es-ES"/>
        </w:rPr>
        <w:t xml:space="preserve"> de Obra de un contratista y que posteriormente podía ser vinculada por la entidad contratante como supervisor del mismo contrato. Si bien dicho supuesto no corresponde exactamente al planteado en esta consulta, pues se refería a una sucesión temporal de funciones y no a su ejercicio simultáneo, el concepto resulta pertinente en cuanto reitera que las inhabilidades e incompatibilidades, por su carácter restrictivo, no pueden interpretarse analógicamente ni extenderse a situaciones no previstas expresamente por el ordenamiento jurídico.</w:t>
      </w:r>
    </w:p>
    <w:p w14:paraId="10499105" w14:textId="77777777" w:rsidR="00C37717" w:rsidRPr="00787401" w:rsidRDefault="00C37717" w:rsidP="00C37717">
      <w:pPr>
        <w:shd w:val="clear" w:color="auto" w:fill="FFFFFF"/>
        <w:spacing w:before="120" w:after="0" w:line="276" w:lineRule="auto"/>
        <w:ind w:firstLine="709"/>
        <w:jc w:val="both"/>
        <w:rPr>
          <w:rFonts w:ascii="Verdana" w:eastAsia="Century Gothic" w:hAnsi="Verdana" w:cs="Century Gothic"/>
          <w:lang w:val="es-ES"/>
        </w:rPr>
      </w:pPr>
      <w:r w:rsidRPr="00787401">
        <w:rPr>
          <w:rFonts w:ascii="Verdana" w:eastAsia="Century Gothic" w:hAnsi="Verdana" w:cs="Century Gothic"/>
          <w:lang w:val="es-ES"/>
        </w:rPr>
        <w:t xml:space="preserve">Por consiguiente, la circunstancia de que un ingeniero ejerza simultáneamente la dirección técnica y la supervisión no permite, por sí misma, </w:t>
      </w:r>
      <w:r w:rsidRPr="00787401">
        <w:rPr>
          <w:rFonts w:ascii="Verdana" w:eastAsia="Century Gothic" w:hAnsi="Verdana" w:cs="Century Gothic"/>
          <w:lang w:val="es-ES"/>
        </w:rPr>
        <w:lastRenderedPageBreak/>
        <w:t>afirmar la existencia de una incompatibilidad jurídica. Para llegar a esa conclusión sería necesario identificar una disposición constitucional o legal que establezca expresamente dicha prohibición, sin que resulte jurídicamente admisible construirla por vía interpretativa a partir de la sola concurrencia de las funciones.</w:t>
      </w:r>
    </w:p>
    <w:p w14:paraId="714D228A" w14:textId="77777777" w:rsidR="00C37717" w:rsidRPr="00787401" w:rsidRDefault="00C37717" w:rsidP="00C37717">
      <w:pPr>
        <w:shd w:val="clear" w:color="auto" w:fill="FFFFFF"/>
        <w:spacing w:before="120" w:after="0" w:line="276" w:lineRule="auto"/>
        <w:ind w:firstLine="709"/>
        <w:jc w:val="both"/>
        <w:rPr>
          <w:rFonts w:ascii="Verdana" w:eastAsia="Century Gothic" w:hAnsi="Verdana" w:cs="Century Gothic"/>
          <w:lang w:val="es-ES"/>
        </w:rPr>
      </w:pPr>
      <w:r w:rsidRPr="00787401">
        <w:rPr>
          <w:rFonts w:ascii="Verdana" w:eastAsia="Century Gothic" w:hAnsi="Verdana" w:cs="Century Gothic"/>
          <w:lang w:val="es-ES"/>
        </w:rPr>
        <w:t>Lo anterior no significa que la entidad pueda desconocer los deberes de imparcialidad y objetividad que deben orientar la actuación del servidor. En cada caso concreto deberá verificarse que no concurran circunstancias particulares que puedan comprometer su imparcialidad o configurar un conflicto de intereses, de acuerdo con las normas que regulan la materia.</w:t>
      </w:r>
    </w:p>
    <w:p w14:paraId="3732EB0A" w14:textId="77777777" w:rsidR="00C37717" w:rsidRPr="00787401" w:rsidRDefault="00C37717" w:rsidP="00C37717">
      <w:pPr>
        <w:shd w:val="clear" w:color="auto" w:fill="FFFFFF"/>
        <w:spacing w:before="120" w:after="0" w:line="276" w:lineRule="auto"/>
        <w:ind w:firstLine="709"/>
        <w:jc w:val="both"/>
        <w:rPr>
          <w:rFonts w:ascii="Verdana" w:eastAsia="Century Gothic" w:hAnsi="Verdana" w:cs="Century Gothic"/>
          <w:lang w:val="es-ES"/>
        </w:rPr>
      </w:pPr>
      <w:r w:rsidRPr="00787401">
        <w:rPr>
          <w:rFonts w:ascii="Verdana" w:eastAsia="Century Gothic" w:hAnsi="Verdana" w:cs="Century Gothic"/>
          <w:lang w:val="es-ES"/>
        </w:rPr>
        <w:t>En consecuencia, la entidad deberá establecer con claridad el alcance de las funciones asignadas al profesional, diferenciando entre: (i) las actividades de dirección técnica derivadas del ejercicio de la ingeniería; (</w:t>
      </w:r>
      <w:proofErr w:type="spellStart"/>
      <w:r w:rsidRPr="00787401">
        <w:rPr>
          <w:rFonts w:ascii="Verdana" w:eastAsia="Century Gothic" w:hAnsi="Verdana" w:cs="Century Gothic"/>
          <w:lang w:val="es-ES"/>
        </w:rPr>
        <w:t>ii</w:t>
      </w:r>
      <w:proofErr w:type="spellEnd"/>
      <w:r w:rsidRPr="00787401">
        <w:rPr>
          <w:rFonts w:ascii="Verdana" w:eastAsia="Century Gothic" w:hAnsi="Verdana" w:cs="Century Gothic"/>
          <w:lang w:val="es-ES"/>
        </w:rPr>
        <w:t>) las obligaciones de ejecución material que corresponden al Organismo de Acción Comunal; y (</w:t>
      </w:r>
      <w:proofErr w:type="spellStart"/>
      <w:r w:rsidRPr="00787401">
        <w:rPr>
          <w:rFonts w:ascii="Verdana" w:eastAsia="Century Gothic" w:hAnsi="Verdana" w:cs="Century Gothic"/>
          <w:lang w:val="es-ES"/>
        </w:rPr>
        <w:t>iii</w:t>
      </w:r>
      <w:proofErr w:type="spellEnd"/>
      <w:r w:rsidRPr="00787401">
        <w:rPr>
          <w:rFonts w:ascii="Verdana" w:eastAsia="Century Gothic" w:hAnsi="Verdana" w:cs="Century Gothic"/>
          <w:lang w:val="es-ES"/>
        </w:rPr>
        <w:t>) las actividades de seguimiento, vigilancia y control propias de la supervisión.</w:t>
      </w:r>
    </w:p>
    <w:p w14:paraId="376FAF7B" w14:textId="77777777" w:rsidR="00C37717" w:rsidRPr="005B4854" w:rsidRDefault="00C37717" w:rsidP="00C37717">
      <w:pPr>
        <w:shd w:val="clear" w:color="auto" w:fill="FFFFFF"/>
        <w:spacing w:before="120" w:after="0" w:line="276" w:lineRule="auto"/>
        <w:ind w:firstLine="709"/>
        <w:jc w:val="both"/>
        <w:rPr>
          <w:rFonts w:ascii="Verdana" w:eastAsia="Century Gothic" w:hAnsi="Verdana" w:cs="Century Gothic"/>
          <w:lang w:val="es-ES"/>
        </w:rPr>
      </w:pPr>
      <w:r w:rsidRPr="00787401">
        <w:rPr>
          <w:rFonts w:ascii="Verdana" w:eastAsia="Century Gothic" w:hAnsi="Verdana" w:cs="Century Gothic"/>
          <w:lang w:val="es-ES"/>
        </w:rPr>
        <w:t>De esta manera, será posible garantizar el cumplimiento simultáneo de la exigencia prevista en el artículo 18 de la Ley 842 de 2003 y de los deberes de supervisión establecidos en los artículos 83 y 84 de la Ley 1474 de 2011, sin que la concurrencia de las funciones implique que el profesional de la entidad asuma materialmente la ejecución del objeto que posteriormente debe supervisar.</w:t>
      </w:r>
    </w:p>
    <w:p w14:paraId="52ABDB26" w14:textId="77777777" w:rsidR="00C37717" w:rsidRDefault="00C37717" w:rsidP="00C37717">
      <w:pPr>
        <w:shd w:val="clear" w:color="auto" w:fill="FFFFFF"/>
        <w:spacing w:before="120" w:after="0" w:line="276" w:lineRule="auto"/>
        <w:ind w:firstLine="709"/>
        <w:jc w:val="both"/>
        <w:rPr>
          <w:rFonts w:ascii="Verdana" w:eastAsia="Century Gothic" w:hAnsi="Verdana" w:cs="Century Gothic"/>
          <w:lang w:val="es-ES"/>
        </w:rPr>
      </w:pPr>
      <w:r>
        <w:rPr>
          <w:rFonts w:ascii="Verdana" w:eastAsia="Century Gothic" w:hAnsi="Verdana" w:cs="Century Gothic"/>
          <w:lang w:val="es-ES"/>
        </w:rPr>
        <w:t>En consideración con lo anterior</w:t>
      </w:r>
      <w:r w:rsidRPr="005B4854">
        <w:rPr>
          <w:rFonts w:ascii="Verdana" w:eastAsia="Century Gothic" w:hAnsi="Verdana" w:cs="Century Gothic"/>
          <w:lang w:val="es-ES"/>
        </w:rPr>
        <w:t>, la posibilidad de que concurran las funciones debe analizarse atendiendo al contenido real de las actividades asignadas al profesional y no exclusivamente a la denominación que la entidad utilice para identificarlas.</w:t>
      </w:r>
    </w:p>
    <w:p w14:paraId="26031600" w14:textId="77777777" w:rsidR="00C37717" w:rsidRDefault="00C37717" w:rsidP="00C37717">
      <w:pPr>
        <w:shd w:val="clear" w:color="auto" w:fill="FFFFFF"/>
        <w:spacing w:after="0" w:line="276" w:lineRule="auto"/>
        <w:ind w:firstLine="709"/>
        <w:jc w:val="both"/>
        <w:rPr>
          <w:rFonts w:ascii="Verdana" w:eastAsia="Century Gothic" w:hAnsi="Verdana" w:cs="Century Gothic"/>
          <w:b/>
          <w:bCs/>
          <w:lang w:val="es-ES"/>
        </w:rPr>
      </w:pPr>
    </w:p>
    <w:p w14:paraId="5F6FC5A1" w14:textId="77777777" w:rsidR="00C37717" w:rsidRDefault="00C37717" w:rsidP="00C37717">
      <w:pPr>
        <w:shd w:val="clear" w:color="auto" w:fill="FFFFFF"/>
        <w:spacing w:after="0" w:line="276" w:lineRule="auto"/>
        <w:jc w:val="both"/>
        <w:rPr>
          <w:rFonts w:ascii="Verdana" w:eastAsia="Century Gothic" w:hAnsi="Verdana" w:cs="Century Gothic"/>
          <w:lang w:val="es-ES"/>
        </w:rPr>
      </w:pPr>
      <w:r>
        <w:rPr>
          <w:rFonts w:ascii="Verdana" w:eastAsia="Century Gothic" w:hAnsi="Verdana" w:cs="Century Gothic"/>
          <w:lang w:val="es-ES"/>
        </w:rPr>
        <w:t xml:space="preserve">VI). </w:t>
      </w:r>
      <w:r w:rsidRPr="005B4854">
        <w:rPr>
          <w:rFonts w:ascii="Verdana" w:eastAsia="Century Gothic" w:hAnsi="Verdana" w:cs="Century Gothic"/>
          <w:lang w:val="es-ES"/>
        </w:rPr>
        <w:t>Finalmente, la posibilidad de que un mismo profesional ejerza la dirección técnica y la supervisión debe entenderse bajo el principio de responsabilidad que orienta la actividad contractual.</w:t>
      </w:r>
    </w:p>
    <w:p w14:paraId="5DFDA434" w14:textId="77777777" w:rsidR="00C37717" w:rsidRPr="005B4854" w:rsidRDefault="00C37717" w:rsidP="00C37717">
      <w:pPr>
        <w:shd w:val="clear" w:color="auto" w:fill="FFFFFF"/>
        <w:spacing w:after="0" w:line="276" w:lineRule="auto"/>
        <w:jc w:val="both"/>
        <w:rPr>
          <w:rFonts w:ascii="Verdana" w:eastAsia="Century Gothic" w:hAnsi="Verdana" w:cs="Century Gothic"/>
          <w:lang w:val="es-ES"/>
        </w:rPr>
      </w:pPr>
    </w:p>
    <w:p w14:paraId="66913C40" w14:textId="77777777" w:rsidR="00C37717" w:rsidRDefault="00C37717" w:rsidP="00C37717">
      <w:pPr>
        <w:shd w:val="clear" w:color="auto" w:fill="FFFFFF"/>
        <w:spacing w:after="0" w:line="276" w:lineRule="auto"/>
        <w:ind w:firstLine="709"/>
        <w:jc w:val="both"/>
        <w:rPr>
          <w:rFonts w:ascii="Verdana" w:eastAsia="Century Gothic" w:hAnsi="Verdana" w:cs="Century Gothic"/>
          <w:lang w:val="es-ES"/>
        </w:rPr>
      </w:pPr>
      <w:r w:rsidRPr="005B4854">
        <w:rPr>
          <w:rFonts w:ascii="Verdana" w:eastAsia="Century Gothic" w:hAnsi="Verdana" w:cs="Century Gothic"/>
          <w:lang w:val="es-ES"/>
        </w:rPr>
        <w:t>El supervisor actúa en representación de la entidad estatal para realizar el seguimiento y vigilancia de la correcta ejecución del convenio. En consecuencia, debe encontrarse en condiciones de verificar objetivamente el cumplimiento de las obligaciones y advertir oportunamente cualquier incumplimiento, deficiencia o riesgo que pueda afectar el objeto.</w:t>
      </w:r>
    </w:p>
    <w:p w14:paraId="6CC14986" w14:textId="77777777" w:rsidR="00C37717" w:rsidRPr="005B4854" w:rsidRDefault="00C37717" w:rsidP="00C37717">
      <w:pPr>
        <w:shd w:val="clear" w:color="auto" w:fill="FFFFFF"/>
        <w:spacing w:after="0" w:line="276" w:lineRule="auto"/>
        <w:ind w:firstLine="709"/>
        <w:jc w:val="both"/>
        <w:rPr>
          <w:rFonts w:ascii="Verdana" w:eastAsia="Century Gothic" w:hAnsi="Verdana" w:cs="Century Gothic"/>
          <w:lang w:val="es-ES"/>
        </w:rPr>
      </w:pPr>
    </w:p>
    <w:p w14:paraId="4E2E978F" w14:textId="77777777" w:rsidR="00C37717" w:rsidRPr="005B4854" w:rsidRDefault="00C37717" w:rsidP="00C37717">
      <w:pPr>
        <w:shd w:val="clear" w:color="auto" w:fill="FFFFFF"/>
        <w:spacing w:after="0" w:line="276" w:lineRule="auto"/>
        <w:ind w:firstLine="709"/>
        <w:jc w:val="both"/>
        <w:rPr>
          <w:rFonts w:ascii="Verdana" w:eastAsia="Century Gothic" w:hAnsi="Verdana" w:cs="Century Gothic"/>
          <w:lang w:val="es-ES"/>
        </w:rPr>
      </w:pPr>
      <w:r w:rsidRPr="005B4854">
        <w:rPr>
          <w:rFonts w:ascii="Verdana" w:eastAsia="Century Gothic" w:hAnsi="Verdana" w:cs="Century Gothic"/>
          <w:lang w:val="es-ES"/>
        </w:rPr>
        <w:lastRenderedPageBreak/>
        <w:t>Así, la circunstancia de que el ingeniero conozca técnicamente las actividades que debe supervisar no afecta por sí misma su función de vigilancia. Lo relevante es que no haya asumido, en calidad de ejecutor, las obligaciones cuyo cumplimiento posteriormente debe verificar.</w:t>
      </w:r>
    </w:p>
    <w:p w14:paraId="6C7928C8" w14:textId="77777777" w:rsidR="00C37717" w:rsidRPr="005B4854" w:rsidRDefault="00C37717" w:rsidP="00C37717">
      <w:pPr>
        <w:shd w:val="clear" w:color="auto" w:fill="FFFFFF"/>
        <w:spacing w:after="0" w:line="276" w:lineRule="auto"/>
        <w:ind w:firstLine="709"/>
        <w:jc w:val="both"/>
        <w:rPr>
          <w:rFonts w:ascii="Verdana" w:eastAsia="Century Gothic" w:hAnsi="Verdana" w:cs="Century Gothic"/>
          <w:lang w:val="es-ES"/>
        </w:rPr>
      </w:pPr>
    </w:p>
    <w:p w14:paraId="7F1E66B4" w14:textId="77777777" w:rsidR="00C37717" w:rsidRDefault="00C37717" w:rsidP="00C37717">
      <w:pPr>
        <w:shd w:val="clear" w:color="auto" w:fill="FFFFFF"/>
        <w:spacing w:after="0" w:line="276" w:lineRule="auto"/>
        <w:ind w:firstLine="709"/>
        <w:jc w:val="both"/>
        <w:rPr>
          <w:rFonts w:ascii="Verdana" w:eastAsia="Century Gothic" w:hAnsi="Verdana" w:cs="Century Gothic"/>
          <w:lang w:val="es-ES"/>
        </w:rPr>
      </w:pPr>
      <w:r w:rsidRPr="005B4854">
        <w:rPr>
          <w:rFonts w:ascii="Verdana" w:eastAsia="Century Gothic" w:hAnsi="Verdana" w:cs="Century Gothic"/>
          <w:lang w:val="es-ES"/>
        </w:rPr>
        <w:t>En consecuencia, la entidad deberá delimitar claramente, en el acto o documento mediante el cual designe al supervisor y en los instrumentos que regulen la ejecución del convenio, el alcance de las funciones de dirección técnica y de supervisión, así como las obligaciones que permanecen a cargo del Organismo de Acción Comunal.</w:t>
      </w:r>
    </w:p>
    <w:p w14:paraId="4C5716BA" w14:textId="77777777" w:rsidR="00C37717" w:rsidRPr="005B4854" w:rsidRDefault="00C37717" w:rsidP="00C37717">
      <w:pPr>
        <w:shd w:val="clear" w:color="auto" w:fill="FFFFFF"/>
        <w:spacing w:after="0" w:line="276" w:lineRule="auto"/>
        <w:ind w:firstLine="709"/>
        <w:jc w:val="both"/>
        <w:rPr>
          <w:rFonts w:ascii="Verdana" w:eastAsia="Century Gothic" w:hAnsi="Verdana" w:cs="Century Gothic"/>
          <w:lang w:val="es-ES"/>
        </w:rPr>
      </w:pPr>
    </w:p>
    <w:p w14:paraId="440FC9D7" w14:textId="77777777" w:rsidR="00C37717" w:rsidRPr="005B4854" w:rsidRDefault="00C37717" w:rsidP="00C37717">
      <w:pPr>
        <w:shd w:val="clear" w:color="auto" w:fill="FFFFFF"/>
        <w:spacing w:after="0" w:line="276" w:lineRule="auto"/>
        <w:ind w:firstLine="709"/>
        <w:jc w:val="both"/>
        <w:rPr>
          <w:rFonts w:ascii="Verdana" w:eastAsia="Century Gothic" w:hAnsi="Verdana" w:cs="Century Gothic"/>
          <w:lang w:val="es-ES"/>
        </w:rPr>
      </w:pPr>
      <w:r w:rsidRPr="005B4854">
        <w:rPr>
          <w:rFonts w:ascii="Verdana" w:eastAsia="Century Gothic" w:hAnsi="Verdana" w:cs="Century Gothic"/>
          <w:lang w:val="es-ES"/>
        </w:rPr>
        <w:t>De esta manera, será posible garantizar simultáneamente el cumplimiento de la exigencia prevista en el artículo 18 de la Ley 842 de 2003 y el ejercicio efectivo de las funciones de vigilancia y control previstas en los artículos 83 y 84 de la Ley 1474 de 2011, sin que la concurrencia de funciones implique la asunción de la ejecución material del objeto por parte del profesional de la entidad</w:t>
      </w:r>
    </w:p>
    <w:p w14:paraId="2CBF2901" w14:textId="77777777" w:rsidR="00C37717" w:rsidRDefault="00C37717" w:rsidP="00C37717">
      <w:pPr>
        <w:shd w:val="clear" w:color="auto" w:fill="FFFFFF"/>
        <w:spacing w:after="0" w:line="276" w:lineRule="auto"/>
        <w:jc w:val="both"/>
        <w:rPr>
          <w:rFonts w:ascii="Verdana" w:eastAsia="Century Gothic" w:hAnsi="Verdana" w:cs="Century Gothic"/>
          <w:lang w:val="es-ES"/>
        </w:rPr>
      </w:pPr>
    </w:p>
    <w:p w14:paraId="3C94D46B" w14:textId="77777777" w:rsidR="00C37717" w:rsidRPr="00F60ADA" w:rsidRDefault="00C37717" w:rsidP="00C37717">
      <w:pPr>
        <w:spacing w:after="0" w:line="276" w:lineRule="auto"/>
        <w:jc w:val="both"/>
        <w:rPr>
          <w:rFonts w:ascii="Verdana" w:eastAsia="Calibri" w:hAnsi="Verdana" w:cs="Arial"/>
          <w:bCs/>
          <w:color w:val="000000" w:themeColor="text1"/>
        </w:rPr>
      </w:pPr>
      <w:r>
        <w:rPr>
          <w:rFonts w:ascii="Verdana" w:eastAsia="Century Gothic" w:hAnsi="Verdana" w:cs="Century Gothic"/>
          <w:lang w:val="es-ES"/>
        </w:rPr>
        <w:t xml:space="preserve">VII). </w:t>
      </w:r>
      <w:r w:rsidRPr="00F60ADA">
        <w:rPr>
          <w:rFonts w:ascii="Verdana" w:eastAsia="Calibri" w:hAnsi="Verdana" w:cs="Arial"/>
          <w:bCs/>
          <w:color w:val="000000" w:themeColor="text1"/>
        </w:rPr>
        <w:t>Al margen de la explicación precedente, debe advertirse que el análisis requerido para resolver problemas específicos en torno a la gestión contractual de las entidades públicas debe ser realizado por quienes tengan interés en ello, de acuerdo con lo explicado en la aclaración preliminar del presente oficio. De esta manera, las afirmaciones aquí realizadas no pueden ser interpretadas como juicios de valor sobre circunstancias concretas relacionadas con los hechos que motivan la consulta. Por lo anterior, previo concepto de sus asesores, la solución de situaciones particulares corresponde a los interesados adoptar la decisión correspondiente y, en caso de conflicto, a las autoridades judiciales, fiscales y disciplinarias.</w:t>
      </w:r>
    </w:p>
    <w:p w14:paraId="34A5EA88" w14:textId="77777777" w:rsidR="00C37717" w:rsidRPr="00F60ADA" w:rsidRDefault="00C37717" w:rsidP="00C37717">
      <w:pPr>
        <w:spacing w:after="0" w:line="276" w:lineRule="auto"/>
        <w:ind w:firstLine="709"/>
        <w:jc w:val="both"/>
        <w:rPr>
          <w:rFonts w:ascii="Verdana" w:hAnsi="Verdana" w:cs="Arial"/>
        </w:rPr>
      </w:pPr>
    </w:p>
    <w:p w14:paraId="5C233F31" w14:textId="77777777" w:rsidR="00C37717" w:rsidRPr="00F60ADA" w:rsidRDefault="00C37717" w:rsidP="00C37717">
      <w:pPr>
        <w:spacing w:after="0" w:line="276" w:lineRule="auto"/>
        <w:ind w:firstLine="708"/>
        <w:jc w:val="both"/>
        <w:rPr>
          <w:rFonts w:ascii="Verdana" w:eastAsia="Calibri" w:hAnsi="Verdana" w:cs="Arial"/>
          <w:bCs/>
          <w:color w:val="000000" w:themeColor="text1"/>
        </w:rPr>
      </w:pPr>
      <w:r w:rsidRPr="00F60ADA">
        <w:rPr>
          <w:rFonts w:ascii="Verdana" w:eastAsia="Calibri" w:hAnsi="Verdana" w:cs="Arial"/>
          <w:bCs/>
          <w:color w:val="000000" w:themeColor="text1"/>
        </w:rPr>
        <w:t xml:space="preserve">Dentro de este marco, la entidad contratante definirá en cada caso concreto lo relacionado con el tema objeto de consulta. Al tratarse de un análisis que debe realizarse en el procedimiento contractual específico, la Agencia no puede definir un criterio universal y absoluto por vía consultiva, sino que brinda elementos de carácter general para que los partícipes del sistema de compras y contratación pública adopten la decisión que corresponda, lo cual es acorde con el principio de juridicidad. Así, cada entidad definirá la forma de adelantar su </w:t>
      </w:r>
      <w:r w:rsidRPr="00F60ADA">
        <w:rPr>
          <w:rFonts w:ascii="Verdana" w:eastAsia="Calibri" w:hAnsi="Verdana" w:cs="Arial"/>
          <w:bCs/>
          <w:color w:val="000000" w:themeColor="text1"/>
        </w:rPr>
        <w:lastRenderedPageBreak/>
        <w:t xml:space="preserve">gestión contractual, sin que sea atribución de Colombia Compra Eficiente validar sus actuaciones. </w:t>
      </w:r>
    </w:p>
    <w:p w14:paraId="4F3C2832" w14:textId="77777777" w:rsidR="00C37717" w:rsidRPr="00113D6F" w:rsidRDefault="00C37717" w:rsidP="00C37717">
      <w:pPr>
        <w:shd w:val="clear" w:color="auto" w:fill="FFFFFF"/>
        <w:spacing w:after="0" w:line="276" w:lineRule="auto"/>
        <w:jc w:val="both"/>
        <w:rPr>
          <w:rFonts w:ascii="Verdana" w:eastAsia="Century Gothic" w:hAnsi="Verdana" w:cs="Century Gothic"/>
        </w:rPr>
      </w:pPr>
    </w:p>
    <w:p w14:paraId="51DEE77F" w14:textId="77777777" w:rsidR="00C37717" w:rsidRPr="00D03524" w:rsidRDefault="00C37717" w:rsidP="00C37717">
      <w:pPr>
        <w:tabs>
          <w:tab w:val="left" w:pos="142"/>
          <w:tab w:val="left" w:pos="284"/>
        </w:tabs>
        <w:snapToGrid w:val="0"/>
        <w:spacing w:after="0" w:line="276" w:lineRule="auto"/>
        <w:jc w:val="both"/>
        <w:rPr>
          <w:rFonts w:ascii="Verdana" w:eastAsia="Century Gothic" w:hAnsi="Verdana" w:cs="Century Gothic"/>
          <w:b/>
          <w:bCs/>
          <w:lang w:val="es-ES"/>
        </w:rPr>
      </w:pPr>
    </w:p>
    <w:p w14:paraId="6F63CB1A" w14:textId="77777777" w:rsidR="00C37717" w:rsidRPr="005143EF" w:rsidRDefault="00C37717" w:rsidP="00C37717">
      <w:pPr>
        <w:pStyle w:val="Prrafodelista"/>
        <w:numPr>
          <w:ilvl w:val="0"/>
          <w:numId w:val="16"/>
        </w:numPr>
        <w:tabs>
          <w:tab w:val="left" w:pos="970"/>
        </w:tabs>
        <w:spacing w:after="0" w:line="276" w:lineRule="auto"/>
        <w:jc w:val="both"/>
        <w:rPr>
          <w:rFonts w:ascii="Verdana" w:eastAsia="Calibri" w:hAnsi="Verdana" w:cs="Arial"/>
          <w:b/>
          <w:bCs/>
        </w:rPr>
      </w:pPr>
      <w:r w:rsidRPr="005143EF">
        <w:rPr>
          <w:rFonts w:ascii="Verdana" w:eastAsia="Calibri" w:hAnsi="Verdana" w:cs="Arial"/>
          <w:b/>
          <w:bCs/>
        </w:rPr>
        <w:t>Referencias normativas, jurisprudenciales y otras fuentes:</w:t>
      </w:r>
      <w:r w:rsidRPr="005143EF">
        <w:rPr>
          <w:rFonts w:ascii="Verdana" w:eastAsia="Calibri" w:hAnsi="Verdana" w:cs="Arial"/>
          <w:b/>
          <w:bCs/>
        </w:rPr>
        <w:tab/>
      </w:r>
    </w:p>
    <w:tbl>
      <w:tblPr>
        <w:tblStyle w:val="Tablaconcuadrcula1"/>
        <w:tblW w:w="8640" w:type="dxa"/>
        <w:tblInd w:w="137" w:type="dxa"/>
        <w:tblBorders>
          <w:top w:val="dotted" w:sz="4" w:space="0" w:color="auto"/>
          <w:left w:val="dotted" w:sz="4" w:space="0" w:color="auto"/>
          <w:bottom w:val="dotted" w:sz="4" w:space="0" w:color="auto"/>
          <w:right w:val="dotted" w:sz="4" w:space="0" w:color="auto"/>
          <w:insideH w:val="dotted" w:sz="4" w:space="0" w:color="auto"/>
          <w:insideV w:val="dotted" w:sz="4" w:space="0" w:color="auto"/>
        </w:tblBorders>
        <w:tblLayout w:type="fixed"/>
        <w:tblLook w:val="04A0" w:firstRow="1" w:lastRow="0" w:firstColumn="1" w:lastColumn="0" w:noHBand="0" w:noVBand="1"/>
      </w:tblPr>
      <w:tblGrid>
        <w:gridCol w:w="8640"/>
      </w:tblGrid>
      <w:tr w:rsidR="00C37717" w:rsidRPr="00D56B2A" w14:paraId="53ADECDC" w14:textId="77777777">
        <w:trPr>
          <w:trHeight w:val="242"/>
        </w:trPr>
        <w:tc>
          <w:tcPr>
            <w:tcW w:w="8647" w:type="dxa"/>
            <w:tcBorders>
              <w:top w:val="dotted" w:sz="4" w:space="0" w:color="auto"/>
              <w:left w:val="dotted" w:sz="4" w:space="0" w:color="auto"/>
              <w:bottom w:val="dotted" w:sz="4" w:space="0" w:color="auto"/>
              <w:right w:val="dotted" w:sz="4" w:space="0" w:color="auto"/>
            </w:tcBorders>
          </w:tcPr>
          <w:p w14:paraId="627387B9" w14:textId="77777777" w:rsidR="00C37717" w:rsidRDefault="00C37717">
            <w:pPr>
              <w:widowControl w:val="0"/>
              <w:numPr>
                <w:ilvl w:val="0"/>
                <w:numId w:val="17"/>
              </w:numPr>
              <w:autoSpaceDE w:val="0"/>
              <w:autoSpaceDN w:val="0"/>
              <w:spacing w:before="120" w:after="120" w:line="276" w:lineRule="auto"/>
              <w:jc w:val="both"/>
              <w:rPr>
                <w:rFonts w:ascii="Verdana" w:eastAsia="Arial MT" w:hAnsi="Verdana" w:cs="Arial"/>
                <w:lang w:val="es-ES" w:eastAsia="es-ES" w:bidi="es-ES"/>
              </w:rPr>
            </w:pPr>
            <w:r w:rsidRPr="00624EEC">
              <w:rPr>
                <w:rFonts w:ascii="Verdana" w:eastAsia="Arial MT" w:hAnsi="Verdana" w:cs="Arial"/>
                <w:lang w:val="es-ES" w:eastAsia="es-ES" w:bidi="es-ES"/>
              </w:rPr>
              <w:t>Ley 1150 de 2007</w:t>
            </w:r>
            <w:r>
              <w:rPr>
                <w:rFonts w:ascii="Verdana" w:eastAsia="Arial MT" w:hAnsi="Verdana" w:cs="Arial"/>
                <w:lang w:val="es-ES" w:eastAsia="es-ES" w:bidi="es-ES"/>
              </w:rPr>
              <w:t>, a</w:t>
            </w:r>
            <w:r w:rsidRPr="00624EEC">
              <w:rPr>
                <w:rFonts w:ascii="Verdana" w:eastAsia="Arial MT" w:hAnsi="Verdana" w:cs="Arial"/>
                <w:lang w:val="es-ES" w:eastAsia="es-ES" w:bidi="es-ES"/>
              </w:rPr>
              <w:t>rtículo</w:t>
            </w:r>
            <w:r>
              <w:rPr>
                <w:rFonts w:ascii="Verdana" w:eastAsia="Arial MT" w:hAnsi="Verdana" w:cs="Arial"/>
                <w:lang w:val="es-ES" w:eastAsia="es-ES" w:bidi="es-ES"/>
              </w:rPr>
              <w:t xml:space="preserve">s 13, 17 y 21. </w:t>
            </w:r>
          </w:p>
          <w:p w14:paraId="052AB7FA" w14:textId="77777777" w:rsidR="00C37717" w:rsidRDefault="00C37717">
            <w:pPr>
              <w:widowControl w:val="0"/>
              <w:numPr>
                <w:ilvl w:val="0"/>
                <w:numId w:val="17"/>
              </w:numPr>
              <w:autoSpaceDE w:val="0"/>
              <w:autoSpaceDN w:val="0"/>
              <w:spacing w:before="120" w:after="120" w:line="276" w:lineRule="auto"/>
              <w:jc w:val="both"/>
              <w:rPr>
                <w:rFonts w:ascii="Verdana" w:eastAsia="Arial MT" w:hAnsi="Verdana" w:cs="Arial"/>
                <w:lang w:val="es-ES" w:eastAsia="es-ES" w:bidi="es-ES"/>
              </w:rPr>
            </w:pPr>
            <w:r>
              <w:rPr>
                <w:rFonts w:ascii="Verdana" w:eastAsia="Arial MT" w:hAnsi="Verdana" w:cs="Arial"/>
                <w:lang w:val="es-ES" w:eastAsia="es-ES" w:bidi="es-ES"/>
              </w:rPr>
              <w:t>Ley 1474 de 2011, artículos 82 a 86</w:t>
            </w:r>
            <w:r w:rsidRPr="00624EEC">
              <w:rPr>
                <w:rFonts w:ascii="Verdana" w:eastAsia="Arial MT" w:hAnsi="Verdana" w:cs="Arial"/>
                <w:lang w:val="es-ES" w:eastAsia="es-ES" w:bidi="es-ES"/>
              </w:rPr>
              <w:t xml:space="preserve">. </w:t>
            </w:r>
            <w:bookmarkStart w:id="4" w:name="_Hlk215586792"/>
          </w:p>
          <w:bookmarkEnd w:id="4"/>
          <w:p w14:paraId="52E09749" w14:textId="77777777" w:rsidR="00C37717" w:rsidRPr="00CD690C" w:rsidRDefault="00C37717">
            <w:pPr>
              <w:widowControl w:val="0"/>
              <w:numPr>
                <w:ilvl w:val="0"/>
                <w:numId w:val="17"/>
              </w:numPr>
              <w:autoSpaceDE w:val="0"/>
              <w:autoSpaceDN w:val="0"/>
              <w:spacing w:before="120" w:after="120" w:line="276" w:lineRule="auto"/>
              <w:jc w:val="both"/>
              <w:rPr>
                <w:rFonts w:ascii="Verdana" w:eastAsia="Arial MT" w:hAnsi="Verdana" w:cs="Arial"/>
                <w:lang w:val="es-MX" w:eastAsia="es-ES" w:bidi="es-ES"/>
              </w:rPr>
            </w:pPr>
            <w:r w:rsidRPr="00C74B9D">
              <w:rPr>
                <w:rFonts w:ascii="Verdana" w:eastAsia="Arial MT" w:hAnsi="Verdana" w:cs="Arial"/>
                <w:lang w:val="es-MX" w:eastAsia="es-ES" w:bidi="es-ES"/>
              </w:rPr>
              <w:t>Consejo de Estado. Sección Tercera –Subsección C. Sentencia del 27 de noviembre de 2017.</w:t>
            </w:r>
            <w:r w:rsidRPr="00C74B9D">
              <w:rPr>
                <w:rFonts w:ascii="Verdana" w:eastAsia="Arial MT" w:hAnsi="Verdana" w:cs="Arial"/>
                <w:lang w:eastAsia="es-ES" w:bidi="es-ES"/>
              </w:rPr>
              <w:t xml:space="preserve"> </w:t>
            </w:r>
            <w:proofErr w:type="spellStart"/>
            <w:r w:rsidRPr="00C74B9D">
              <w:rPr>
                <w:rFonts w:ascii="Verdana" w:eastAsia="Arial MT" w:hAnsi="Verdana" w:cs="Arial"/>
                <w:lang w:eastAsia="es-ES" w:bidi="es-ES"/>
              </w:rPr>
              <w:t>Exp</w:t>
            </w:r>
            <w:proofErr w:type="spellEnd"/>
            <w:r w:rsidRPr="00C74B9D">
              <w:rPr>
                <w:rFonts w:ascii="Verdana" w:eastAsia="Arial MT" w:hAnsi="Verdana" w:cs="Arial"/>
                <w:lang w:eastAsia="es-ES" w:bidi="es-ES"/>
              </w:rPr>
              <w:t>. 51.802.</w:t>
            </w:r>
            <w:r w:rsidRPr="00C74B9D">
              <w:rPr>
                <w:rFonts w:ascii="Verdana" w:eastAsia="Arial MT" w:hAnsi="Verdana" w:cs="Arial"/>
                <w:lang w:val="es-MX" w:eastAsia="es-ES" w:bidi="es-ES"/>
              </w:rPr>
              <w:t xml:space="preserve"> C.P. Jaime Orlando Santofimio Gamboa. </w:t>
            </w:r>
          </w:p>
          <w:p w14:paraId="0D189E78" w14:textId="77777777" w:rsidR="00C37717" w:rsidRPr="00CD690C" w:rsidRDefault="00C37717">
            <w:pPr>
              <w:widowControl w:val="0"/>
              <w:numPr>
                <w:ilvl w:val="0"/>
                <w:numId w:val="17"/>
              </w:numPr>
              <w:autoSpaceDE w:val="0"/>
              <w:autoSpaceDN w:val="0"/>
              <w:spacing w:before="120" w:after="120" w:line="276" w:lineRule="auto"/>
              <w:jc w:val="both"/>
              <w:rPr>
                <w:rFonts w:ascii="Verdana" w:eastAsia="Arial MT" w:hAnsi="Verdana" w:cs="Arial"/>
                <w:lang w:val="es-MX" w:eastAsia="es-ES" w:bidi="es-ES"/>
              </w:rPr>
            </w:pPr>
            <w:r w:rsidRPr="00D938CB">
              <w:rPr>
                <w:rFonts w:ascii="Verdana" w:hAnsi="Verdana"/>
              </w:rPr>
              <w:t xml:space="preserve">Consejo de Estado. Sala Plena. Sentencia del 8 de febrero de 2011. Expediente </w:t>
            </w:r>
            <w:proofErr w:type="spellStart"/>
            <w:r w:rsidRPr="00D938CB">
              <w:rPr>
                <w:rFonts w:ascii="Verdana" w:hAnsi="Verdana"/>
              </w:rPr>
              <w:t>N°</w:t>
            </w:r>
            <w:proofErr w:type="spellEnd"/>
            <w:r w:rsidRPr="00D938CB">
              <w:rPr>
                <w:rFonts w:ascii="Verdana" w:hAnsi="Verdana"/>
              </w:rPr>
              <w:t xml:space="preserve">: 11001-03-15-000-2010-00990-00(PI) </w:t>
            </w:r>
            <w:r w:rsidRPr="00C74B9D">
              <w:rPr>
                <w:rFonts w:ascii="Verdana" w:eastAsia="Arial MT" w:hAnsi="Verdana" w:cs="Arial"/>
                <w:lang w:val="es-MX" w:eastAsia="es-ES" w:bidi="es-ES"/>
              </w:rPr>
              <w:t>C.P.</w:t>
            </w:r>
            <w:r w:rsidRPr="00D938CB">
              <w:rPr>
                <w:rFonts w:ascii="Verdana" w:eastAsia="Arial MT" w:hAnsi="Verdana" w:cs="Arial"/>
                <w:lang w:val="es-MX" w:eastAsia="es-ES" w:bidi="es-ES"/>
              </w:rPr>
              <w:t xml:space="preserve"> Ruth Stella Correa Palacio</w:t>
            </w:r>
          </w:p>
          <w:p w14:paraId="048417FF" w14:textId="77777777" w:rsidR="00C37717" w:rsidRPr="00490E02" w:rsidRDefault="00C37717">
            <w:pPr>
              <w:widowControl w:val="0"/>
              <w:numPr>
                <w:ilvl w:val="0"/>
                <w:numId w:val="17"/>
              </w:numPr>
              <w:autoSpaceDE w:val="0"/>
              <w:autoSpaceDN w:val="0"/>
              <w:spacing w:before="120" w:after="120" w:line="276" w:lineRule="auto"/>
              <w:jc w:val="both"/>
              <w:rPr>
                <w:rFonts w:ascii="Verdana" w:eastAsia="Arial MT" w:hAnsi="Verdana" w:cs="Arial"/>
                <w:lang w:eastAsia="es-ES" w:bidi="es-ES"/>
              </w:rPr>
            </w:pPr>
            <w:r w:rsidRPr="00C74B9D">
              <w:rPr>
                <w:rFonts w:ascii="Verdana" w:eastAsia="Arial MT" w:hAnsi="Verdana" w:cs="Arial"/>
                <w:lang w:val="es-MX" w:eastAsia="es-ES" w:bidi="es-ES"/>
              </w:rPr>
              <w:t xml:space="preserve">RINCÓN CÓRDOBA, Jorge Iván. La interventoría y supervisión: los presupuestos en los que se desarrolla la función administrativa de vigilancia de la ejecución contractual. En: Contratos públicos: problemas, perspectivas y prospectivas. Bogotá: Universidad Externado de Colombia, 2017. </w:t>
            </w:r>
          </w:p>
          <w:p w14:paraId="5A99402A" w14:textId="77777777" w:rsidR="00C37717" w:rsidRPr="00C74B9D" w:rsidRDefault="00C37717">
            <w:pPr>
              <w:widowControl w:val="0"/>
              <w:numPr>
                <w:ilvl w:val="0"/>
                <w:numId w:val="17"/>
              </w:numPr>
              <w:autoSpaceDE w:val="0"/>
              <w:autoSpaceDN w:val="0"/>
              <w:spacing w:before="120" w:after="120" w:line="276" w:lineRule="auto"/>
              <w:jc w:val="both"/>
              <w:rPr>
                <w:rFonts w:ascii="Verdana" w:eastAsia="Arial MT" w:hAnsi="Verdana" w:cs="Arial"/>
                <w:lang w:eastAsia="es-ES" w:bidi="es-ES"/>
              </w:rPr>
            </w:pPr>
            <w:r w:rsidRPr="00490E02">
              <w:rPr>
                <w:rFonts w:ascii="Verdana" w:eastAsia="Arial MT" w:hAnsi="Verdana" w:cs="Arial"/>
                <w:lang w:eastAsia="es-ES" w:bidi="es-ES"/>
              </w:rPr>
              <w:t>Departamento Administrativo de la Función Pública. Concepto 299011 de 2022, 22 de septiembre de 2022.</w:t>
            </w:r>
          </w:p>
          <w:p w14:paraId="443F83BE" w14:textId="77777777" w:rsidR="00C37717" w:rsidRPr="002A1D47" w:rsidRDefault="00C37717">
            <w:pPr>
              <w:widowControl w:val="0"/>
              <w:autoSpaceDE w:val="0"/>
              <w:autoSpaceDN w:val="0"/>
              <w:snapToGrid w:val="0"/>
              <w:spacing w:after="120" w:line="276" w:lineRule="auto"/>
              <w:jc w:val="both"/>
              <w:rPr>
                <w:rFonts w:ascii="Verdana" w:eastAsia="Calibri" w:hAnsi="Verdana" w:cs="Arial"/>
                <w:lang w:val="es-ES_tradnl"/>
              </w:rPr>
            </w:pPr>
          </w:p>
        </w:tc>
      </w:tr>
    </w:tbl>
    <w:p w14:paraId="52648FC8" w14:textId="77777777" w:rsidR="00C37717" w:rsidRPr="00155CC1" w:rsidRDefault="00C37717" w:rsidP="00C37717">
      <w:pPr>
        <w:tabs>
          <w:tab w:val="left" w:pos="142"/>
          <w:tab w:val="left" w:pos="284"/>
        </w:tabs>
        <w:spacing w:after="0" w:line="276" w:lineRule="auto"/>
        <w:jc w:val="both"/>
        <w:rPr>
          <w:rFonts w:ascii="Verdana" w:eastAsia="Calibri" w:hAnsi="Verdana" w:cs="Arial"/>
          <w:color w:val="6699FF"/>
        </w:rPr>
      </w:pPr>
    </w:p>
    <w:p w14:paraId="76ECE004" w14:textId="77777777" w:rsidR="00C37717" w:rsidRPr="000633B2" w:rsidRDefault="00C37717" w:rsidP="00C37717">
      <w:pPr>
        <w:tabs>
          <w:tab w:val="left" w:pos="142"/>
          <w:tab w:val="left" w:pos="284"/>
        </w:tabs>
        <w:spacing w:after="0" w:line="276" w:lineRule="auto"/>
        <w:jc w:val="both"/>
        <w:rPr>
          <w:rFonts w:ascii="Verdana" w:eastAsia="Century Gothic" w:hAnsi="Verdana" w:cs="Century Gothic"/>
          <w:b/>
          <w:bCs/>
          <w:lang w:val="es-ES"/>
        </w:rPr>
      </w:pPr>
      <w:r w:rsidRPr="0026211F">
        <w:rPr>
          <w:rFonts w:ascii="Verdana" w:eastAsia="Calibri" w:hAnsi="Verdana" w:cs="Arial"/>
          <w:b/>
          <w:bCs/>
        </w:rPr>
        <w:t>5</w:t>
      </w:r>
      <w:r w:rsidRPr="0026211F">
        <w:rPr>
          <w:rFonts w:ascii="Verdana" w:eastAsia="Calibri" w:hAnsi="Verdana" w:cs="Arial"/>
        </w:rPr>
        <w:t>.</w:t>
      </w:r>
      <w:r w:rsidRPr="0026211F">
        <w:rPr>
          <w:rFonts w:ascii="Verdana" w:eastAsia="Century Gothic" w:hAnsi="Verdana" w:cs="Century Gothic"/>
          <w:b/>
          <w:bCs/>
          <w:lang w:val="es-ES"/>
        </w:rPr>
        <w:t>Doctrina de la Agencia Nacional de Contratación Pública:</w:t>
      </w:r>
    </w:p>
    <w:p w14:paraId="785AFD06" w14:textId="77777777" w:rsidR="00C37717" w:rsidRPr="00D772E9" w:rsidRDefault="00C37717" w:rsidP="00C37717">
      <w:pPr>
        <w:widowControl w:val="0"/>
        <w:autoSpaceDE w:val="0"/>
        <w:autoSpaceDN w:val="0"/>
        <w:snapToGrid w:val="0"/>
        <w:spacing w:after="0" w:line="276" w:lineRule="auto"/>
        <w:jc w:val="both"/>
        <w:rPr>
          <w:rFonts w:ascii="Verdana" w:eastAsia="Calibri" w:hAnsi="Verdana" w:cs="Arial"/>
          <w:lang w:val="es-ES_tradnl"/>
        </w:rPr>
      </w:pPr>
    </w:p>
    <w:p w14:paraId="55A9CDE2" w14:textId="77777777" w:rsidR="00C37717" w:rsidRDefault="00C37717" w:rsidP="00C37717">
      <w:pPr>
        <w:spacing w:after="550" w:line="276" w:lineRule="auto"/>
        <w:jc w:val="both"/>
      </w:pPr>
      <w:r w:rsidRPr="00E7254D">
        <w:rPr>
          <w:rFonts w:ascii="Verdana" w:eastAsia="Aptos" w:hAnsi="Verdana" w:cs="Arial"/>
          <w:color w:val="000000"/>
          <w:shd w:val="clear" w:color="auto" w:fill="FFFFFF"/>
          <w:lang w:val="es-ES"/>
        </w:rPr>
        <w:t xml:space="preserve">Sobre la obligación de controlar y vigilar la ejecución de los contratos estatales, esta Subdirección se ha referido en los Conceptos </w:t>
      </w:r>
      <w:r w:rsidRPr="00E7254D">
        <w:rPr>
          <w:rFonts w:ascii="Verdana" w:eastAsia="Aptos" w:hAnsi="Verdana" w:cs="Arial"/>
          <w:color w:val="000000"/>
          <w:shd w:val="clear" w:color="auto" w:fill="FFFFFF"/>
          <w:lang w:val="es-ES_tradnl"/>
        </w:rPr>
        <w:t xml:space="preserve">radicado 4201913000004799 del 30 de agosto de 2019, 4201913000008240 del 20 de diciembre de 2019, C-064 del 28 de febrero de 2020, C-071 del 4 de marzo de 2020, C–077 del 18 de marzo de 2020, C–150 del 18 de marzo de 2020, C–134 del 30 de marzo de 2020, C–180 del 13 de abril de 2020, C-344 del 26 de mayo de 2020, C-414 del 30 de junio de 2021, C-506 de 3 de agosto de 2022, C-579 del 9 de septiembre de 2022, C-577 del 15 de septiembre de 2022, C-620 del 27 de septiembre de 2022, C-650 del 27 de septiembre de 2022, C-679 de 24 de octubre de 2022, </w:t>
      </w:r>
      <w:r w:rsidRPr="00E7254D">
        <w:rPr>
          <w:rFonts w:ascii="Verdana" w:eastAsia="Aptos" w:hAnsi="Verdana" w:cs="Arial"/>
          <w:color w:val="000000"/>
          <w:shd w:val="clear" w:color="auto" w:fill="FFFFFF"/>
          <w:lang w:val="es-ES_tradnl"/>
        </w:rPr>
        <w:lastRenderedPageBreak/>
        <w:t>C-818 del 28 de noviembre de 2022, C-830 de 28 de noviembre de 2022, C-800 de 29 de noviembre de 2022, C-930 de 30 de diciembre de 2022, C-932 de 30 de diciembre de 2022, C-975 de 8 de marzo de 2032, C-191 de 27 de abril de 2023, C-089 de 2024 de 17 de julio de 2024, C-255 de 14 de agosto de 2024</w:t>
      </w:r>
      <w:r w:rsidRPr="00E7254D">
        <w:rPr>
          <w:rFonts w:ascii="Verdana" w:eastAsia="Aptos" w:hAnsi="Verdana" w:cs="Arial"/>
          <w:color w:val="000000"/>
          <w:shd w:val="clear" w:color="auto" w:fill="FFFFFF"/>
          <w:lang w:val="es-ES"/>
        </w:rPr>
        <w:t xml:space="preserve">,C-600 del 7 de octubre de 2024, C-800 del 13 de diciembre de 2025, C-972 de 22 de enero de 2025, C-987 del 21 de enero de 2025, C-091 del 13 de febrero de 2025, </w:t>
      </w:r>
      <w:r>
        <w:rPr>
          <w:rFonts w:ascii="Verdana" w:eastAsia="Aptos" w:hAnsi="Verdana" w:cs="Arial"/>
          <w:color w:val="000000"/>
          <w:shd w:val="clear" w:color="auto" w:fill="FFFFFF"/>
          <w:lang w:val="es-ES"/>
        </w:rPr>
        <w:t xml:space="preserve">C-219 del 28 de marzo de 2025, C-265 del 7 de abril de 2025, C-1484 del 24 de noviembre de 2025, C-1553 del 3 de diciembre de 2025, </w:t>
      </w:r>
      <w:r w:rsidRPr="00EF3DC3">
        <w:rPr>
          <w:rFonts w:ascii="Verdana" w:eastAsia="Aptos" w:hAnsi="Verdana" w:cs="Arial"/>
          <w:color w:val="000000"/>
          <w:shd w:val="clear" w:color="auto" w:fill="FFFFFF"/>
          <w:lang w:val="es-ES"/>
        </w:rPr>
        <w:t>C-039 del 30 de enero de 2026, C-945 del 22 de junio de 2026,</w:t>
      </w:r>
      <w:r>
        <w:rPr>
          <w:rFonts w:ascii="Verdana" w:eastAsia="Aptos" w:hAnsi="Verdana" w:cs="Arial"/>
          <w:color w:val="000000"/>
          <w:shd w:val="clear" w:color="auto" w:fill="FFFFFF"/>
          <w:lang w:val="es-ES"/>
        </w:rPr>
        <w:t xml:space="preserve"> C-949 del 23 de julio de 2026,  C-1177 del 20 de agosto de 2026, entre otros.</w:t>
      </w:r>
      <w:r w:rsidRPr="00EA08F9">
        <w:t xml:space="preserve"> </w:t>
      </w:r>
    </w:p>
    <w:p w14:paraId="6E4C36EF" w14:textId="77777777" w:rsidR="00C37717" w:rsidRPr="002A1D47" w:rsidRDefault="00C37717" w:rsidP="00C37717">
      <w:pPr>
        <w:spacing w:after="550"/>
        <w:jc w:val="both"/>
        <w:rPr>
          <w:rFonts w:ascii="Verdana" w:eastAsia="Calibri" w:hAnsi="Verdana" w:cs="Arial"/>
          <w:kern w:val="2"/>
          <w:shd w:val="clear" w:color="auto" w:fill="FFFFFF"/>
          <w:lang w:val="es-ES_tradnl"/>
          <w14:ligatures w14:val="standardContextual"/>
        </w:rPr>
      </w:pPr>
      <w:r w:rsidRPr="00F2577E">
        <w:rPr>
          <w:rFonts w:ascii="Verdana" w:eastAsia="Calibri" w:hAnsi="Verdana" w:cs="Arial"/>
        </w:rPr>
        <w:t xml:space="preserve">Estos y otros conceptos se encuentran disponibles para consulta en el Sistema de relatoría de la Agencia, al cual se puede acceder a través del siguiente enlace: </w:t>
      </w:r>
      <w:hyperlink r:id="rId18" w:history="1">
        <w:r w:rsidRPr="00F2577E">
          <w:rPr>
            <w:rStyle w:val="Hipervnculo"/>
            <w:rFonts w:ascii="Verdana" w:eastAsia="Calibri" w:hAnsi="Verdana" w:cs="Arial"/>
          </w:rPr>
          <w:t>https://relatoria.colombiacompra.gov.co/busqueda/conceptos</w:t>
        </w:r>
      </w:hyperlink>
    </w:p>
    <w:p w14:paraId="7CE454E0" w14:textId="77777777" w:rsidR="00C37717" w:rsidRPr="00A71C0F" w:rsidRDefault="00C37717" w:rsidP="00C37717">
      <w:pPr>
        <w:widowControl w:val="0"/>
        <w:autoSpaceDE w:val="0"/>
        <w:autoSpaceDN w:val="0"/>
        <w:spacing w:after="0" w:line="276" w:lineRule="auto"/>
        <w:jc w:val="both"/>
        <w:rPr>
          <w:rFonts w:ascii="Verdana" w:eastAsia="Calibri" w:hAnsi="Verdana" w:cs="Arial"/>
          <w:kern w:val="2"/>
          <w:shd w:val="clear" w:color="auto" w:fill="FFFFFF"/>
          <w:lang w:val="es-ES_tradnl"/>
          <w14:ligatures w14:val="standardContextual"/>
        </w:rPr>
      </w:pPr>
      <w:r w:rsidRPr="00A71C0F">
        <w:rPr>
          <w:rFonts w:ascii="Verdana" w:eastAsia="Calibri" w:hAnsi="Verdana" w:cs="Arial"/>
          <w:kern w:val="2"/>
          <w:shd w:val="clear" w:color="auto" w:fill="FFFFFF"/>
          <w:lang w:val="es-ES_tradnl"/>
          <w14:ligatures w14:val="standardContextual"/>
        </w:rPr>
        <w:t>La</w:t>
      </w:r>
      <w:r w:rsidRPr="00A71C0F">
        <w:rPr>
          <w:rFonts w:ascii="Verdana" w:eastAsia="Calibri" w:hAnsi="Verdana" w:cs="Arial"/>
          <w:b/>
          <w:bCs/>
          <w:kern w:val="2"/>
          <w:shd w:val="clear" w:color="auto" w:fill="FFFFFF"/>
          <w:lang w:val="es-ES_tradnl"/>
          <w14:ligatures w14:val="standardContextual"/>
        </w:rPr>
        <w:t xml:space="preserve"> Agencia Nacional de Contratación Pública - Colombia Compra Eficiente</w:t>
      </w:r>
      <w:r w:rsidRPr="00A71C0F">
        <w:rPr>
          <w:rFonts w:ascii="Verdana" w:eastAsia="Calibri" w:hAnsi="Verdana" w:cs="Arial"/>
          <w:kern w:val="2"/>
          <w:shd w:val="clear" w:color="auto" w:fill="FFFFFF"/>
          <w:lang w:val="es-ES_tradnl"/>
          <w14:ligatures w14:val="standardContextual"/>
        </w:rPr>
        <w:t> recomienda a todas las entidades públicas, independientemente de su naturaleza, que gestionan recursos públicos, la aplicación de los </w:t>
      </w:r>
      <w:r w:rsidRPr="00A71C0F">
        <w:rPr>
          <w:rFonts w:ascii="Verdana" w:eastAsia="Calibri" w:hAnsi="Verdana" w:cs="Arial"/>
          <w:b/>
          <w:bCs/>
          <w:kern w:val="2"/>
          <w:shd w:val="clear" w:color="auto" w:fill="FFFFFF"/>
          <w:lang w:val="es-ES_tradnl"/>
          <w14:ligatures w14:val="standardContextual"/>
        </w:rPr>
        <w:t>Documentos Tipo</w:t>
      </w:r>
      <w:r w:rsidRPr="00A71C0F">
        <w:rPr>
          <w:rFonts w:ascii="Verdana" w:eastAsia="Calibri" w:hAnsi="Verdana" w:cs="Arial"/>
          <w:kern w:val="2"/>
          <w:shd w:val="clear" w:color="auto" w:fill="FFFFFF"/>
          <w:lang w:val="es-ES_tradnl"/>
          <w14:ligatures w14:val="standardContextual"/>
        </w:rPr>
        <w:t>. Esta recomendación es válida tanto para su uso obligatorio, cuando así lo establezca la normatividad vigente, como para su implementación como una buena práctica. El objetivo es garantizar la </w:t>
      </w:r>
      <w:r w:rsidRPr="00A71C0F">
        <w:rPr>
          <w:rFonts w:ascii="Verdana" w:eastAsia="Calibri" w:hAnsi="Verdana" w:cs="Arial"/>
          <w:b/>
          <w:bCs/>
          <w:kern w:val="2"/>
          <w:shd w:val="clear" w:color="auto" w:fill="FFFFFF"/>
          <w:lang w:val="es-ES_tradnl"/>
          <w14:ligatures w14:val="standardContextual"/>
        </w:rPr>
        <w:t>transparencia</w:t>
      </w:r>
      <w:r w:rsidRPr="00A71C0F">
        <w:rPr>
          <w:rFonts w:ascii="Verdana" w:eastAsia="Calibri" w:hAnsi="Verdana" w:cs="Arial"/>
          <w:kern w:val="2"/>
          <w:shd w:val="clear" w:color="auto" w:fill="FFFFFF"/>
          <w:lang w:val="es-ES_tradnl"/>
          <w14:ligatures w14:val="standardContextual"/>
        </w:rPr>
        <w:t> y promover un proceso de </w:t>
      </w:r>
      <w:r w:rsidRPr="00A71C0F">
        <w:rPr>
          <w:rFonts w:ascii="Verdana" w:eastAsia="Calibri" w:hAnsi="Verdana" w:cs="Arial"/>
          <w:b/>
          <w:bCs/>
          <w:kern w:val="2"/>
          <w:shd w:val="clear" w:color="auto" w:fill="FFFFFF"/>
          <w:lang w:val="es-ES_tradnl"/>
          <w14:ligatures w14:val="standardContextual"/>
        </w:rPr>
        <w:t>selección objetiva</w:t>
      </w:r>
      <w:r w:rsidRPr="00A71C0F">
        <w:rPr>
          <w:rFonts w:ascii="Verdana" w:eastAsia="Calibri" w:hAnsi="Verdana" w:cs="Arial"/>
          <w:kern w:val="2"/>
          <w:shd w:val="clear" w:color="auto" w:fill="FFFFFF"/>
          <w:lang w:val="es-ES_tradnl"/>
          <w14:ligatures w14:val="standardContextual"/>
        </w:rPr>
        <w:t> en la contratación pública, contribuyendo así a mejorar la eficiencia, la competencia y la confianza en el manejo de los recursos del Estado.</w:t>
      </w:r>
    </w:p>
    <w:p w14:paraId="5E98FE59" w14:textId="77777777" w:rsidR="00C37717" w:rsidRPr="00A71C0F" w:rsidRDefault="00C37717" w:rsidP="00C37717">
      <w:pPr>
        <w:widowControl w:val="0"/>
        <w:autoSpaceDE w:val="0"/>
        <w:autoSpaceDN w:val="0"/>
        <w:spacing w:after="0" w:line="276" w:lineRule="auto"/>
        <w:jc w:val="both"/>
        <w:rPr>
          <w:rFonts w:ascii="Verdana" w:eastAsia="Calibri" w:hAnsi="Verdana" w:cs="Arial"/>
          <w:kern w:val="2"/>
          <w:shd w:val="clear" w:color="auto" w:fill="FFFFFF"/>
          <w:lang w:val="es-ES_tradnl"/>
          <w14:ligatures w14:val="standardContextual"/>
        </w:rPr>
      </w:pPr>
    </w:p>
    <w:p w14:paraId="2E62889B" w14:textId="77777777" w:rsidR="00C37717" w:rsidRPr="00A71C0F" w:rsidRDefault="00C37717" w:rsidP="00C37717">
      <w:pPr>
        <w:spacing w:after="0" w:line="276" w:lineRule="auto"/>
        <w:jc w:val="both"/>
        <w:rPr>
          <w:rFonts w:ascii="Verdana" w:eastAsia="Aptos" w:hAnsi="Verdana" w:cs="Times New Roman"/>
          <w:kern w:val="2"/>
          <w:lang w:val="es-ES_tradnl"/>
          <w14:ligatures w14:val="standardContextual"/>
        </w:rPr>
      </w:pPr>
      <w:r w:rsidRPr="00A71C0F">
        <w:rPr>
          <w:rFonts w:ascii="Verdana" w:eastAsia="Aptos" w:hAnsi="Verdana" w:cs="Times New Roman"/>
          <w:kern w:val="2"/>
          <w14:ligatures w14:val="standardContextual"/>
        </w:rPr>
        <w:t>Las garantías no son un requisito formal: son el instrumento con el que se protege el patrimonio público frente a los riesgos del contrato. Por ello, la Agencia Nacional de Contratación Pública –Colombia Compra Eficiente– le invita a consultar la nueva versión de la </w:t>
      </w:r>
      <w:r w:rsidRPr="00A71C0F">
        <w:rPr>
          <w:rFonts w:ascii="Verdana" w:eastAsia="Aptos" w:hAnsi="Verdana" w:cs="Times New Roman"/>
          <w:b/>
          <w:bCs/>
          <w:kern w:val="2"/>
          <w14:ligatures w14:val="standardContextual"/>
        </w:rPr>
        <w:t>Guía para la Exigencia y Constitución de Garantías en los Procesos de Contratación</w:t>
      </w:r>
      <w:r w:rsidRPr="00A71C0F">
        <w:rPr>
          <w:rFonts w:ascii="Verdana" w:eastAsia="Aptos" w:hAnsi="Verdana" w:cs="Times New Roman"/>
          <w:kern w:val="2"/>
          <w14:ligatures w14:val="standardContextual"/>
        </w:rPr>
        <w:t xml:space="preserve">, dirigida a las entidades sometidas al EGCAP y a las de regímenes exceptuados, así como a proveedores y órganos de control. Encontrará orientaciones sobre las clases de garantías admisibles, la correspondencia entre riesgos asignados y amparos exigidos, su suficiencia y vigencia, y el procedimiento para hacerlas efectivas. Consúltela </w:t>
      </w:r>
      <w:r w:rsidRPr="00A71C0F">
        <w:rPr>
          <w:rFonts w:ascii="Verdana" w:eastAsia="Aptos" w:hAnsi="Verdana" w:cs="Times New Roman"/>
          <w:kern w:val="2"/>
          <w14:ligatures w14:val="standardContextual"/>
        </w:rPr>
        <w:lastRenderedPageBreak/>
        <w:t>aquí: </w:t>
      </w:r>
      <w:hyperlink r:id="rId19" w:tgtFrame="_blank" w:tooltip="Original URL: https://www.colombiacompra.gov.co/archivos/manual/guia-de-garantias-en-procesos-de-contratacion. Click or tap if you trust this link." w:history="1">
        <w:r w:rsidRPr="00A71C0F">
          <w:rPr>
            <w:rFonts w:ascii="Verdana" w:eastAsia="Aptos" w:hAnsi="Verdana" w:cs="Times New Roman"/>
            <w:color w:val="0000FF"/>
            <w:kern w:val="2"/>
            <w:u w:val="single"/>
            <w14:ligatures w14:val="standardContextual"/>
          </w:rPr>
          <w:t>https://www.colombiacompra.gov.co/archivos/manual/guia-de-garantias-en-procesos-de-contratacion</w:t>
        </w:r>
      </w:hyperlink>
    </w:p>
    <w:p w14:paraId="151F67D8" w14:textId="77777777" w:rsidR="00C37717" w:rsidRPr="00A71C0F" w:rsidRDefault="00C37717" w:rsidP="00C37717">
      <w:pPr>
        <w:spacing w:after="0" w:line="276" w:lineRule="auto"/>
        <w:jc w:val="both"/>
        <w:rPr>
          <w:rFonts w:ascii="Verdana" w:eastAsia="Aptos" w:hAnsi="Verdana" w:cs="Times New Roman"/>
          <w:kern w:val="2"/>
          <w14:ligatures w14:val="standardContextual"/>
        </w:rPr>
      </w:pPr>
    </w:p>
    <w:p w14:paraId="70DF9285" w14:textId="77777777" w:rsidR="00C37717" w:rsidRPr="00A71C0F" w:rsidRDefault="00C37717" w:rsidP="00C37717">
      <w:pPr>
        <w:spacing w:after="0" w:line="276" w:lineRule="auto"/>
        <w:jc w:val="both"/>
        <w:rPr>
          <w:rFonts w:ascii="Verdana" w:eastAsia="Aptos" w:hAnsi="Verdana" w:cs="Times New Roman"/>
          <w:kern w:val="2"/>
          <w:lang w:val="es-ES_tradnl"/>
          <w14:ligatures w14:val="standardContextual"/>
        </w:rPr>
      </w:pPr>
      <w:r w:rsidRPr="00A71C0F">
        <w:rPr>
          <w:rFonts w:ascii="Verdana" w:eastAsia="Aptos" w:hAnsi="Verdana" w:cs="Times New Roman"/>
          <w:kern w:val="2"/>
          <w14:ligatures w14:val="standardContextual"/>
        </w:rPr>
        <w:t>De otro lado, le contamos que el Decreto 287 del 19 de marzo de 2026 sustituyó los artículos 2.2.1.2.4.2.6., 2.2.1.2.4.2.7. y 2.2.1.2.4.2.8. del Decreto 1082 de 2015 y estructuró el </w:t>
      </w:r>
      <w:r w:rsidRPr="00A71C0F">
        <w:rPr>
          <w:rFonts w:ascii="Verdana" w:eastAsia="Aptos" w:hAnsi="Verdana" w:cs="Times New Roman"/>
          <w:b/>
          <w:bCs/>
          <w:kern w:val="2"/>
          <w14:ligatures w14:val="standardContextual"/>
        </w:rPr>
        <w:t>Sistema Integral de Preferencias en favor de las personas con discapacidad</w:t>
      </w:r>
      <w:r w:rsidRPr="00A71C0F">
        <w:rPr>
          <w:rFonts w:ascii="Verdana" w:eastAsia="Aptos" w:hAnsi="Verdana" w:cs="Times New Roman"/>
          <w:kern w:val="2"/>
          <w14:ligatures w14:val="standardContextual"/>
        </w:rPr>
        <w:t>, en cumplimiento del artículo 13 de la Ley Estatutaria 1618 de 2013. Para orientar su aplicación, esta Agencia expidió la </w:t>
      </w:r>
      <w:r w:rsidRPr="00A71C0F">
        <w:rPr>
          <w:rFonts w:ascii="Verdana" w:eastAsia="Aptos" w:hAnsi="Verdana" w:cs="Times New Roman"/>
          <w:b/>
          <w:bCs/>
          <w:kern w:val="2"/>
          <w14:ligatures w14:val="standardContextual"/>
        </w:rPr>
        <w:t>Circular Externa 003 del 12 de mayo de 2026, </w:t>
      </w:r>
      <w:r w:rsidRPr="00A71C0F">
        <w:rPr>
          <w:rFonts w:ascii="Verdana" w:eastAsia="Aptos" w:hAnsi="Verdana" w:cs="Times New Roman"/>
          <w:kern w:val="2"/>
          <w14:ligatures w14:val="standardContextual"/>
        </w:rPr>
        <w:t>en la que precisa quiénes son los beneficiarios, las cinco medidas que integran el sistema y su obligatoriedad según la modalidad de selección, y el régimen de transición aplicable a los procesos en curso. Consúltela aquí: </w:t>
      </w:r>
      <w:hyperlink r:id="rId20" w:tgtFrame="_blank" w:tooltip="Original URL: https://www.colombiacompra.gov.co/archivos/circular/circular-externa-003-de-2026. Click or tap if you trust this link." w:history="1">
        <w:r w:rsidRPr="00A71C0F">
          <w:rPr>
            <w:rFonts w:ascii="Verdana" w:eastAsia="Aptos" w:hAnsi="Verdana" w:cs="Times New Roman"/>
            <w:color w:val="0000FF"/>
            <w:kern w:val="2"/>
            <w:u w:val="single"/>
            <w14:ligatures w14:val="standardContextual"/>
          </w:rPr>
          <w:t>https://www.colombiacompra.gov.co/archivos/circular/circular-externa-003-de-2026</w:t>
        </w:r>
      </w:hyperlink>
    </w:p>
    <w:p w14:paraId="4C04FC57" w14:textId="77777777" w:rsidR="00C37717" w:rsidRPr="00A71C0F" w:rsidRDefault="00C37717" w:rsidP="00C37717">
      <w:pPr>
        <w:spacing w:after="0" w:line="276" w:lineRule="auto"/>
        <w:jc w:val="both"/>
        <w:rPr>
          <w:rFonts w:ascii="Verdana" w:eastAsia="Aptos" w:hAnsi="Verdana" w:cs="Times New Roman"/>
          <w:kern w:val="2"/>
          <w14:ligatures w14:val="standardContextual"/>
        </w:rPr>
      </w:pPr>
    </w:p>
    <w:p w14:paraId="76517164" w14:textId="77777777" w:rsidR="00C37717" w:rsidRPr="00A71C0F" w:rsidRDefault="00C37717" w:rsidP="00C37717">
      <w:pPr>
        <w:spacing w:after="0" w:line="276" w:lineRule="auto"/>
        <w:jc w:val="both"/>
        <w:rPr>
          <w:rFonts w:ascii="Verdana" w:eastAsia="Aptos" w:hAnsi="Verdana" w:cs="Times New Roman"/>
          <w:kern w:val="2"/>
          <w:lang w:val="es-ES_tradnl"/>
          <w14:ligatures w14:val="standardContextual"/>
        </w:rPr>
      </w:pPr>
      <w:r w:rsidRPr="00A71C0F">
        <w:rPr>
          <w:rFonts w:ascii="Verdana" w:eastAsia="Aptos" w:hAnsi="Verdana" w:cs="Times New Roman"/>
          <w:kern w:val="2"/>
          <w14:ligatures w14:val="standardContextual"/>
        </w:rPr>
        <w:t>Recuerde también que la</w:t>
      </w:r>
      <w:r w:rsidRPr="00A71C0F">
        <w:rPr>
          <w:rFonts w:ascii="Verdana" w:eastAsia="Aptos" w:hAnsi="Verdana" w:cs="Times New Roman"/>
          <w:b/>
          <w:bCs/>
          <w:kern w:val="2"/>
          <w14:ligatures w14:val="standardContextual"/>
        </w:rPr>
        <w:t> información sobre sanciones e inhabilidades </w:t>
      </w:r>
      <w:r w:rsidRPr="00A71C0F">
        <w:rPr>
          <w:rFonts w:ascii="Verdana" w:eastAsia="Aptos" w:hAnsi="Verdana" w:cs="Times New Roman"/>
          <w:kern w:val="2"/>
          <w14:ligatures w14:val="standardContextual"/>
        </w:rPr>
        <w:t>solo cumple su función preventiva si llega oportunamente a los registros públicos. Sobre este deber, esta Agencia expidió la </w:t>
      </w:r>
      <w:r w:rsidRPr="00A71C0F">
        <w:rPr>
          <w:rFonts w:ascii="Verdana" w:eastAsia="Aptos" w:hAnsi="Verdana" w:cs="Times New Roman"/>
          <w:b/>
          <w:bCs/>
          <w:kern w:val="2"/>
          <w14:ligatures w14:val="standardContextual"/>
        </w:rPr>
        <w:t>Circular Externa 002 del 5 de mayo de 2026,</w:t>
      </w:r>
      <w:r w:rsidRPr="00A71C0F">
        <w:rPr>
          <w:rFonts w:ascii="Verdana" w:eastAsia="Aptos" w:hAnsi="Verdana" w:cs="Times New Roman"/>
          <w:kern w:val="2"/>
          <w14:ligatures w14:val="standardContextual"/>
        </w:rPr>
        <w:t> dirigida a todas las entidades del Estado sin distinción de su régimen contractual, en la que reitera la obligatoriedad de reportar caducidades, multas, sanciones, declaratorias de incumplimiento e inhabilidades ante las Cámaras de Comercio, la Procuraduría General de la Nación y el SECOP, e indica los responsables, los portales dispuestos para el efecto y las consecuencias disciplinarias de omitir este deber. Consúltala aquí: </w:t>
      </w:r>
      <w:hyperlink r:id="rId21" w:tgtFrame="_blank" w:tooltip="Original URL: https://www.colombiacompra.gov.co/archivos/circular/circular-externa-002-de-2026. Click or tap if you trust this link." w:history="1">
        <w:r w:rsidRPr="00A71C0F">
          <w:rPr>
            <w:rFonts w:ascii="Verdana" w:eastAsia="Aptos" w:hAnsi="Verdana" w:cs="Times New Roman"/>
            <w:color w:val="0000FF"/>
            <w:kern w:val="2"/>
            <w:u w:val="single"/>
            <w14:ligatures w14:val="standardContextual"/>
          </w:rPr>
          <w:t>https://www.colombiacompra.gov.co/archivos/circular/circular-externa-002-de-2026</w:t>
        </w:r>
      </w:hyperlink>
    </w:p>
    <w:p w14:paraId="2D77F6BA" w14:textId="77777777" w:rsidR="00C37717" w:rsidRPr="00A71C0F" w:rsidRDefault="00C37717" w:rsidP="00C37717">
      <w:pPr>
        <w:spacing w:after="0" w:line="276" w:lineRule="auto"/>
        <w:jc w:val="both"/>
        <w:rPr>
          <w:rFonts w:ascii="Verdana" w:eastAsia="Aptos" w:hAnsi="Verdana" w:cs="Times New Roman"/>
          <w:kern w:val="2"/>
          <w14:ligatures w14:val="standardContextual"/>
        </w:rPr>
      </w:pPr>
    </w:p>
    <w:p w14:paraId="6E40F889" w14:textId="77777777" w:rsidR="00C37717" w:rsidRPr="00A71C0F" w:rsidRDefault="00C37717" w:rsidP="00C37717">
      <w:pPr>
        <w:spacing w:after="0" w:line="276" w:lineRule="auto"/>
        <w:jc w:val="both"/>
        <w:rPr>
          <w:rFonts w:ascii="Verdana" w:eastAsia="Aptos" w:hAnsi="Verdana" w:cs="Times New Roman"/>
          <w:kern w:val="2"/>
          <w14:ligatures w14:val="standardContextual"/>
        </w:rPr>
      </w:pPr>
      <w:r w:rsidRPr="00A71C0F">
        <w:rPr>
          <w:rFonts w:ascii="Verdana" w:eastAsia="Aptos" w:hAnsi="Verdana" w:cs="Times New Roman"/>
          <w:kern w:val="2"/>
          <w14:ligatures w14:val="standardContextual"/>
        </w:rPr>
        <w:t>Finalmente, si quiere seguir de cerca la actividad de la Agencia, la tercera edición de 2026 del</w:t>
      </w:r>
      <w:r w:rsidRPr="00A71C0F">
        <w:rPr>
          <w:rFonts w:ascii="Verdana" w:eastAsia="Aptos" w:hAnsi="Verdana" w:cs="Times New Roman"/>
          <w:b/>
          <w:bCs/>
          <w:kern w:val="2"/>
          <w14:ligatures w14:val="standardContextual"/>
        </w:rPr>
        <w:t> Radar de la Compra Pública</w:t>
      </w:r>
      <w:r w:rsidRPr="00A71C0F">
        <w:rPr>
          <w:rFonts w:ascii="Verdana" w:eastAsia="Aptos" w:hAnsi="Verdana" w:cs="Times New Roman"/>
          <w:kern w:val="2"/>
          <w14:ligatures w14:val="standardContextual"/>
        </w:rPr>
        <w:t> reúne, entre otros contenidos, la Circular Externa 003 de 2026, el Decreto 552 de 2026, un estudio sobre inteligencia artificial en la compra pública, los avances de la Relatoría, análisis jurisprudencial, conceptos jurídicos destacados y la oferta de la Escuela Virtual ANCP-CCE. Descárguelo aquí: </w:t>
      </w:r>
      <w:hyperlink r:id="rId22" w:tgtFrame="_blank" w:tooltip="Original URL: https://www.colombiacompra.gov.co/archivos/boletin/boletin-edicion-n-3-de-2026-radar-de-la-compra-publica. Click or tap if you trust this link." w:history="1">
        <w:r w:rsidRPr="00A71C0F">
          <w:rPr>
            <w:rFonts w:ascii="Verdana" w:eastAsia="Aptos" w:hAnsi="Verdana" w:cs="Times New Roman"/>
            <w:color w:val="0000FF"/>
            <w:kern w:val="2"/>
            <w:u w:val="single"/>
            <w14:ligatures w14:val="standardContextual"/>
          </w:rPr>
          <w:t>https://www.colombiacompra.gov.co/archivos/boletin/boletin-edicion-n-3-de-2026-radar-de-la-compra-publica</w:t>
        </w:r>
      </w:hyperlink>
    </w:p>
    <w:p w14:paraId="2DFF8948" w14:textId="091BC035" w:rsidR="00C37717" w:rsidRPr="009552C8" w:rsidRDefault="00C37717" w:rsidP="00C37717">
      <w:pPr>
        <w:spacing w:after="0" w:line="240" w:lineRule="auto"/>
        <w:jc w:val="both"/>
        <w:rPr>
          <w:rFonts w:ascii="Verdana" w:eastAsia="Calibri" w:hAnsi="Verdana" w:cs="Times New Roman"/>
          <w:kern w:val="2"/>
          <w14:ligatures w14:val="standardContextual"/>
        </w:rPr>
      </w:pPr>
      <w:r w:rsidRPr="009552C8">
        <w:rPr>
          <w:rFonts w:ascii="Verdana" w:eastAsia="Aptos" w:hAnsi="Verdana" w:cs="Times New Roman"/>
          <w:kern w:val="2"/>
          <w14:ligatures w14:val="standardContextual"/>
        </w:rPr>
        <w:lastRenderedPageBreak/>
        <w:t xml:space="preserve">Por último, lo invitamos a seguirnos en las redes sociales en las cuales se difunde información institucional: </w:t>
      </w:r>
    </w:p>
    <w:p w14:paraId="3F42646D" w14:textId="77777777" w:rsidR="00C37717" w:rsidRPr="009552C8" w:rsidRDefault="00C37717" w:rsidP="00C37717">
      <w:pPr>
        <w:spacing w:after="0" w:line="240" w:lineRule="auto"/>
        <w:jc w:val="both"/>
        <w:rPr>
          <w:rFonts w:ascii="Verdana" w:eastAsia="Aptos" w:hAnsi="Verdana" w:cs="Times New Roman"/>
          <w:kern w:val="2"/>
          <w14:ligatures w14:val="standardContextual"/>
        </w:rPr>
      </w:pPr>
    </w:p>
    <w:p w14:paraId="71137832" w14:textId="77777777" w:rsidR="00C37717" w:rsidRPr="009552C8" w:rsidRDefault="00C37717" w:rsidP="00C37717">
      <w:pPr>
        <w:spacing w:after="0" w:line="240" w:lineRule="auto"/>
        <w:jc w:val="both"/>
        <w:rPr>
          <w:rFonts w:ascii="Verdana" w:eastAsia="Aptos" w:hAnsi="Verdana" w:cs="Times New Roman"/>
          <w:kern w:val="2"/>
          <w14:ligatures w14:val="standardContextual"/>
        </w:rPr>
      </w:pPr>
      <w:r w:rsidRPr="009552C8">
        <w:rPr>
          <w:rFonts w:ascii="Verdana" w:eastAsia="Aptos" w:hAnsi="Verdana" w:cs="Times New Roman"/>
          <w:kern w:val="2"/>
          <w14:ligatures w14:val="standardContextual"/>
        </w:rPr>
        <w:t xml:space="preserve">Twitter: </w:t>
      </w:r>
      <w:r w:rsidRPr="007603CE">
        <w:rPr>
          <w:rFonts w:ascii="Verdana" w:eastAsia="Calibri" w:hAnsi="Verdana" w:cs="Times New Roman"/>
          <w:color w:val="0000FF"/>
          <w:kern w:val="2"/>
          <w:u w:val="single"/>
          <w14:ligatures w14:val="standardContextual"/>
        </w:rPr>
        <w:t>@colombiacompra</w:t>
      </w:r>
      <w:r w:rsidRPr="007603CE">
        <w:rPr>
          <w:rFonts w:ascii="Verdana" w:eastAsia="Calibri" w:hAnsi="Verdana" w:cs="Times New Roman"/>
          <w:color w:val="0000FF"/>
          <w:kern w:val="2"/>
          <w14:ligatures w14:val="standardContextual"/>
        </w:rPr>
        <w:t xml:space="preserve"> </w:t>
      </w:r>
    </w:p>
    <w:p w14:paraId="12F704C3" w14:textId="77777777" w:rsidR="00C37717" w:rsidRPr="009552C8" w:rsidRDefault="00C37717" w:rsidP="00C37717">
      <w:pPr>
        <w:spacing w:after="0" w:line="240" w:lineRule="auto"/>
        <w:jc w:val="both"/>
        <w:rPr>
          <w:rFonts w:ascii="Verdana" w:eastAsia="Aptos" w:hAnsi="Verdana" w:cs="Times New Roman"/>
          <w:kern w:val="2"/>
          <w14:ligatures w14:val="standardContextual"/>
        </w:rPr>
      </w:pPr>
      <w:r w:rsidRPr="009552C8">
        <w:rPr>
          <w:rFonts w:ascii="Verdana" w:eastAsia="Aptos" w:hAnsi="Verdana" w:cs="Times New Roman"/>
          <w:kern w:val="2"/>
          <w14:ligatures w14:val="standardContextual"/>
        </w:rPr>
        <w:t xml:space="preserve">Facebook: </w:t>
      </w:r>
      <w:r w:rsidRPr="007603CE">
        <w:rPr>
          <w:rFonts w:ascii="Verdana" w:eastAsia="Calibri" w:hAnsi="Verdana" w:cs="Times New Roman"/>
          <w:color w:val="0000FF"/>
          <w:kern w:val="2"/>
          <w:u w:val="single"/>
          <w14:ligatures w14:val="standardContextual"/>
        </w:rPr>
        <w:t>ColombiaCompraEficiente</w:t>
      </w:r>
    </w:p>
    <w:p w14:paraId="297E6437" w14:textId="77777777" w:rsidR="00C37717" w:rsidRPr="009552C8" w:rsidRDefault="00C37717" w:rsidP="00C37717">
      <w:pPr>
        <w:spacing w:after="0" w:line="240" w:lineRule="auto"/>
        <w:jc w:val="both"/>
        <w:rPr>
          <w:rFonts w:ascii="Verdana" w:eastAsia="Aptos" w:hAnsi="Verdana" w:cs="Times New Roman"/>
          <w:kern w:val="2"/>
          <w14:ligatures w14:val="standardContextual"/>
        </w:rPr>
      </w:pPr>
      <w:r w:rsidRPr="009552C8">
        <w:rPr>
          <w:rFonts w:ascii="Verdana" w:eastAsia="Aptos" w:hAnsi="Verdana" w:cs="Times New Roman"/>
          <w:kern w:val="2"/>
          <w14:ligatures w14:val="standardContextual"/>
        </w:rPr>
        <w:t xml:space="preserve">LinkedIn: </w:t>
      </w:r>
      <w:r w:rsidRPr="007603CE">
        <w:rPr>
          <w:rFonts w:ascii="Verdana" w:eastAsia="Calibri" w:hAnsi="Verdana" w:cs="Times New Roman"/>
          <w:color w:val="0000FF"/>
          <w:kern w:val="2"/>
          <w:u w:val="single"/>
          <w14:ligatures w14:val="standardContextual"/>
        </w:rPr>
        <w:t>Agencia Nacional de Contratación Pública - Colombia Compra Eficiente</w:t>
      </w:r>
      <w:r w:rsidRPr="007603CE">
        <w:rPr>
          <w:rFonts w:ascii="Verdana" w:eastAsia="Calibri" w:hAnsi="Verdana" w:cs="Times New Roman"/>
          <w:color w:val="0000FF"/>
          <w:kern w:val="2"/>
          <w14:ligatures w14:val="standardContextual"/>
        </w:rPr>
        <w:t xml:space="preserve"> </w:t>
      </w:r>
      <w:r w:rsidRPr="009552C8">
        <w:rPr>
          <w:rFonts w:ascii="Verdana" w:eastAsia="Aptos" w:hAnsi="Verdana" w:cs="Times New Roman"/>
          <w:kern w:val="2"/>
          <w14:ligatures w14:val="standardContextual"/>
        </w:rPr>
        <w:t xml:space="preserve">Instagram: </w:t>
      </w:r>
      <w:r w:rsidRPr="007603CE">
        <w:rPr>
          <w:rFonts w:ascii="Verdana" w:eastAsia="Calibri" w:hAnsi="Verdana" w:cs="Times New Roman"/>
          <w:color w:val="0000FF"/>
          <w:kern w:val="2"/>
          <w:u w:val="single"/>
          <w14:ligatures w14:val="standardContextual"/>
        </w:rPr>
        <w:t>@colombiacompraeficiente_cce</w:t>
      </w:r>
    </w:p>
    <w:p w14:paraId="70D74E5F" w14:textId="77777777" w:rsidR="00C37717" w:rsidRPr="005D21BF" w:rsidRDefault="00C37717" w:rsidP="00C37717">
      <w:pPr>
        <w:widowControl w:val="0"/>
        <w:autoSpaceDE w:val="0"/>
        <w:autoSpaceDN w:val="0"/>
        <w:spacing w:after="0" w:line="276" w:lineRule="auto"/>
        <w:jc w:val="both"/>
        <w:rPr>
          <w:rFonts w:ascii="Verdana" w:eastAsia="Calibri" w:hAnsi="Verdana" w:cs="Arial"/>
          <w:color w:val="000000" w:themeColor="text1"/>
          <w:kern w:val="2"/>
          <w14:ligatures w14:val="standardContextual"/>
        </w:rPr>
      </w:pPr>
    </w:p>
    <w:p w14:paraId="68959EB5" w14:textId="77777777" w:rsidR="00C37717" w:rsidRDefault="00C37717" w:rsidP="00C37717">
      <w:pPr>
        <w:widowControl w:val="0"/>
        <w:autoSpaceDE w:val="0"/>
        <w:autoSpaceDN w:val="0"/>
        <w:spacing w:after="0" w:line="276" w:lineRule="auto"/>
        <w:jc w:val="both"/>
        <w:rPr>
          <w:rFonts w:ascii="Verdana" w:eastAsia="Calibri" w:hAnsi="Verdana" w:cs="Arial"/>
          <w:color w:val="000000" w:themeColor="text1"/>
          <w:kern w:val="2"/>
          <w:lang w:val="es-ES_tradnl"/>
          <w14:ligatures w14:val="standardContextual"/>
        </w:rPr>
      </w:pPr>
      <w:r w:rsidRPr="00EF54B1">
        <w:rPr>
          <w:rFonts w:ascii="Verdana" w:eastAsia="Calibri" w:hAnsi="Verdana" w:cs="Arial"/>
          <w:color w:val="000000" w:themeColor="text1"/>
          <w:kern w:val="2"/>
          <w:lang w:val="es-ES_tradnl"/>
          <w14:ligatures w14:val="standardContextual"/>
        </w:rPr>
        <w:t>Este concepto tiene el alcance previsto en el artículo 28 del Código de Procedimiento Administrativo y de lo Contencioso Administrativo y las expresiones aquí utilizadas con mayúscula inicial deben ser entendidas con el significado que les otorga el artículo 2.2.1.1.1.3.1. del Decreto 1082 de 2015.</w:t>
      </w:r>
    </w:p>
    <w:p w14:paraId="4EF667AF" w14:textId="77777777" w:rsidR="00C37717" w:rsidRPr="00EF54B1" w:rsidRDefault="00C37717" w:rsidP="00C37717">
      <w:pPr>
        <w:widowControl w:val="0"/>
        <w:autoSpaceDE w:val="0"/>
        <w:autoSpaceDN w:val="0"/>
        <w:spacing w:after="0" w:line="276" w:lineRule="auto"/>
        <w:jc w:val="both"/>
        <w:rPr>
          <w:rFonts w:ascii="Verdana" w:eastAsia="Calibri" w:hAnsi="Verdana" w:cs="Arial"/>
          <w:color w:val="000000" w:themeColor="text1"/>
        </w:rPr>
      </w:pPr>
    </w:p>
    <w:p w14:paraId="09F57F6A" w14:textId="0F7F41FD" w:rsidR="00C37717" w:rsidRPr="00643290" w:rsidRDefault="00C37717" w:rsidP="00643290">
      <w:pPr>
        <w:spacing w:after="0" w:line="240" w:lineRule="auto"/>
        <w:rPr>
          <w:rFonts w:ascii="Verdana" w:eastAsia="Calibri" w:hAnsi="Verdana" w:cs="Arial"/>
          <w:color w:val="000000" w:themeColor="text1"/>
          <w:lang w:eastAsia="es-CO"/>
        </w:rPr>
      </w:pPr>
      <w:r w:rsidRPr="00EF54B1">
        <w:rPr>
          <w:rFonts w:ascii="Verdana" w:eastAsia="Times New Roman" w:hAnsi="Verdana" w:cs="Arial"/>
          <w:color w:val="000000" w:themeColor="text1"/>
          <w:lang w:eastAsia="es-CO"/>
        </w:rPr>
        <w:t>Atentamente,</w:t>
      </w:r>
      <w:r w:rsidRPr="00EF54B1">
        <w:rPr>
          <w:rFonts w:ascii="Verdana" w:eastAsia="Calibri" w:hAnsi="Verdana" w:cs="Arial"/>
          <w:color w:val="000000" w:themeColor="text1"/>
          <w:lang w:eastAsia="es-CO"/>
        </w:rPr>
        <w:t xml:space="preserve"> </w:t>
      </w:r>
    </w:p>
    <w:p w14:paraId="02C95DA6" w14:textId="592FF4F4" w:rsidR="00C37717" w:rsidRPr="00300ED6" w:rsidRDefault="008F40F1" w:rsidP="00401B06">
      <w:pPr>
        <w:tabs>
          <w:tab w:val="left" w:pos="1320"/>
        </w:tabs>
        <w:jc w:val="center"/>
        <w:rPr>
          <w:noProof/>
        </w:rPr>
      </w:pPr>
      <w:r>
        <w:rPr>
          <w:noProof/>
        </w:rPr>
        <w:drawing>
          <wp:inline distT="0" distB="0" distL="0" distR="0" wp14:anchorId="1FD5245C" wp14:editId="4EE0B097">
            <wp:extent cx="3493311" cy="1298561"/>
            <wp:effectExtent l="0" t="0" r="0" b="0"/>
            <wp:docPr id="393600283" name="Imagen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93600283" name="Imagen 393600283"/>
                    <pic:cNvPicPr/>
                  </pic:nvPicPr>
                  <pic:blipFill>
                    <a:blip r:embed="rId23">
                      <a:extLst>
                        <a:ext uri="{28A0092B-C50C-407E-A947-70E740481C1C}">
                          <a14:useLocalDpi xmlns:a14="http://schemas.microsoft.com/office/drawing/2010/main" val="0"/>
                        </a:ext>
                      </a:extLst>
                    </a:blip>
                    <a:stretch>
                      <a:fillRect/>
                    </a:stretch>
                  </pic:blipFill>
                  <pic:spPr>
                    <a:xfrm>
                      <a:off x="0" y="0"/>
                      <a:ext cx="3493311" cy="1298561"/>
                    </a:xfrm>
                    <a:prstGeom prst="rect">
                      <a:avLst/>
                    </a:prstGeom>
                  </pic:spPr>
                </pic:pic>
              </a:graphicData>
            </a:graphic>
          </wp:inline>
        </w:drawing>
      </w:r>
    </w:p>
    <w:tbl>
      <w:tblPr>
        <w:tblStyle w:val="Tablaconcuadrcula"/>
        <w:tblW w:w="0" w:type="auto"/>
        <w:tblBorders>
          <w:top w:val="single" w:sz="6" w:space="0" w:color="auto"/>
          <w:left w:val="single" w:sz="6" w:space="0" w:color="auto"/>
          <w:bottom w:val="single" w:sz="6" w:space="0" w:color="auto"/>
          <w:right w:val="single" w:sz="6" w:space="0" w:color="auto"/>
        </w:tblBorders>
        <w:tblLook w:val="04A0" w:firstRow="1" w:lastRow="0" w:firstColumn="1" w:lastColumn="0" w:noHBand="0" w:noVBand="1"/>
      </w:tblPr>
      <w:tblGrid>
        <w:gridCol w:w="1185"/>
        <w:gridCol w:w="5925"/>
      </w:tblGrid>
      <w:tr w:rsidR="00C37717" w14:paraId="66205F79" w14:textId="77777777">
        <w:trPr>
          <w:trHeight w:val="315"/>
        </w:trPr>
        <w:tc>
          <w:tcPr>
            <w:tcW w:w="1185" w:type="dxa"/>
            <w:tcBorders>
              <w:top w:val="nil"/>
              <w:left w:val="nil"/>
              <w:bottom w:val="nil"/>
              <w:right w:val="nil"/>
            </w:tcBorders>
            <w:tcMar>
              <w:left w:w="105" w:type="dxa"/>
              <w:right w:w="105" w:type="dxa"/>
            </w:tcMar>
            <w:vAlign w:val="center"/>
          </w:tcPr>
          <w:p w14:paraId="021A4EA0" w14:textId="77777777" w:rsidR="00C37717" w:rsidRDefault="00C37717">
            <w:pPr>
              <w:rPr>
                <w:rFonts w:ascii="Verdana" w:eastAsia="Verdana" w:hAnsi="Verdana" w:cs="Verdana"/>
                <w:sz w:val="16"/>
                <w:szCs w:val="16"/>
              </w:rPr>
            </w:pPr>
            <w:r w:rsidRPr="3F869DD7">
              <w:rPr>
                <w:rFonts w:ascii="Verdana" w:eastAsia="Verdana" w:hAnsi="Verdana" w:cs="Verdana"/>
                <w:sz w:val="16"/>
                <w:szCs w:val="16"/>
              </w:rPr>
              <w:t>Elabor</w:t>
            </w:r>
            <w:r>
              <w:rPr>
                <w:rFonts w:ascii="Verdana" w:eastAsia="Verdana" w:hAnsi="Verdana" w:cs="Verdana"/>
                <w:sz w:val="16"/>
                <w:szCs w:val="16"/>
              </w:rPr>
              <w:t>ó</w:t>
            </w:r>
            <w:r w:rsidRPr="3F869DD7">
              <w:rPr>
                <w:rFonts w:ascii="Verdana" w:eastAsia="Verdana" w:hAnsi="Verdana" w:cs="Verdana"/>
                <w:sz w:val="16"/>
                <w:szCs w:val="16"/>
              </w:rPr>
              <w:t>:</w:t>
            </w:r>
          </w:p>
        </w:tc>
        <w:tc>
          <w:tcPr>
            <w:tcW w:w="5925" w:type="dxa"/>
            <w:tcBorders>
              <w:top w:val="nil"/>
              <w:left w:val="nil"/>
              <w:bottom w:val="dotted" w:sz="4" w:space="0" w:color="7F7F7F" w:themeColor="text1" w:themeTint="80"/>
              <w:right w:val="nil"/>
            </w:tcBorders>
            <w:tcMar>
              <w:left w:w="105" w:type="dxa"/>
              <w:right w:w="105" w:type="dxa"/>
            </w:tcMar>
            <w:vAlign w:val="center"/>
          </w:tcPr>
          <w:p w14:paraId="4646EEC6" w14:textId="77777777" w:rsidR="00C37717" w:rsidRDefault="00C37717">
            <w:pPr>
              <w:rPr>
                <w:rFonts w:ascii="Verdana" w:eastAsia="Times New Roman" w:hAnsi="Verdana" w:cs="Segoe UI"/>
                <w:color w:val="000000" w:themeColor="text1"/>
                <w:sz w:val="16"/>
                <w:szCs w:val="16"/>
                <w:lang w:eastAsia="es-ES"/>
              </w:rPr>
            </w:pPr>
            <w:r w:rsidRPr="3F869DD7">
              <w:rPr>
                <w:rFonts w:ascii="Verdana" w:eastAsia="Arial" w:hAnsi="Verdana" w:cs="Arial"/>
                <w:color w:val="000000" w:themeColor="text1"/>
                <w:sz w:val="16"/>
                <w:szCs w:val="16"/>
                <w:lang w:val="es-ES"/>
              </w:rPr>
              <w:t>Denis Andrea Cárdenas Hernández</w:t>
            </w:r>
          </w:p>
          <w:p w14:paraId="2A42F792" w14:textId="77777777" w:rsidR="00C37717" w:rsidRDefault="00C37717">
            <w:pPr>
              <w:rPr>
                <w:rFonts w:ascii="Verdana" w:eastAsia="Arial" w:hAnsi="Verdana" w:cs="Arial"/>
                <w:color w:val="000000" w:themeColor="text1"/>
                <w:sz w:val="16"/>
                <w:szCs w:val="16"/>
                <w:lang w:val="es-ES"/>
              </w:rPr>
            </w:pPr>
            <w:r w:rsidRPr="3F869DD7">
              <w:rPr>
                <w:rFonts w:ascii="Verdana" w:eastAsia="Arial" w:hAnsi="Verdana" w:cs="Arial"/>
                <w:color w:val="000000" w:themeColor="text1"/>
                <w:sz w:val="16"/>
                <w:szCs w:val="16"/>
                <w:lang w:val="es-ES"/>
              </w:rPr>
              <w:t>Analista T2-01 de la Subdirección de Gestión Contractual</w:t>
            </w:r>
          </w:p>
        </w:tc>
      </w:tr>
      <w:tr w:rsidR="00C37717" w14:paraId="17069E0E" w14:textId="77777777">
        <w:trPr>
          <w:trHeight w:val="315"/>
        </w:trPr>
        <w:tc>
          <w:tcPr>
            <w:tcW w:w="1185" w:type="dxa"/>
            <w:tcBorders>
              <w:top w:val="nil"/>
              <w:left w:val="nil"/>
              <w:bottom w:val="nil"/>
              <w:right w:val="nil"/>
            </w:tcBorders>
            <w:tcMar>
              <w:left w:w="105" w:type="dxa"/>
              <w:right w:w="105" w:type="dxa"/>
            </w:tcMar>
            <w:vAlign w:val="center"/>
          </w:tcPr>
          <w:p w14:paraId="02FB9115" w14:textId="77777777" w:rsidR="00C37717" w:rsidRDefault="00C37717">
            <w:pPr>
              <w:rPr>
                <w:rFonts w:ascii="Verdana" w:eastAsia="Verdana" w:hAnsi="Verdana" w:cs="Verdana"/>
                <w:sz w:val="16"/>
                <w:szCs w:val="16"/>
              </w:rPr>
            </w:pPr>
            <w:r w:rsidRPr="3F869DD7">
              <w:rPr>
                <w:rFonts w:ascii="Verdana" w:eastAsia="Verdana" w:hAnsi="Verdana" w:cs="Verdana"/>
                <w:sz w:val="16"/>
                <w:szCs w:val="16"/>
              </w:rPr>
              <w:t>Revisó:</w:t>
            </w:r>
          </w:p>
        </w:tc>
        <w:tc>
          <w:tcPr>
            <w:tcW w:w="5925" w:type="dxa"/>
            <w:tcBorders>
              <w:top w:val="dotted" w:sz="4" w:space="0" w:color="7F7F7F" w:themeColor="text1" w:themeTint="80"/>
              <w:left w:val="nil"/>
              <w:bottom w:val="dotted" w:sz="4" w:space="0" w:color="7F7F7F" w:themeColor="text1" w:themeTint="80"/>
              <w:right w:val="nil"/>
            </w:tcBorders>
            <w:tcMar>
              <w:left w:w="105" w:type="dxa"/>
              <w:right w:w="105" w:type="dxa"/>
            </w:tcMar>
            <w:vAlign w:val="center"/>
          </w:tcPr>
          <w:p w14:paraId="07F98A3B" w14:textId="78114904" w:rsidR="00C37717" w:rsidRDefault="001440E6">
            <w:pPr>
              <w:rPr>
                <w:rFonts w:ascii="Verdana" w:eastAsia="Verdana" w:hAnsi="Verdana" w:cs="Verdana"/>
                <w:sz w:val="16"/>
                <w:szCs w:val="16"/>
              </w:rPr>
            </w:pPr>
            <w:r>
              <w:rPr>
                <w:rFonts w:ascii="Verdana" w:eastAsia="Verdana" w:hAnsi="Verdana" w:cs="Verdana"/>
                <w:sz w:val="16"/>
                <w:szCs w:val="16"/>
              </w:rPr>
              <w:t xml:space="preserve">Adriana Katherine </w:t>
            </w:r>
            <w:r w:rsidR="00F76D96">
              <w:rPr>
                <w:rFonts w:ascii="Verdana" w:eastAsia="Verdana" w:hAnsi="Verdana" w:cs="Verdana"/>
                <w:sz w:val="16"/>
                <w:szCs w:val="16"/>
              </w:rPr>
              <w:t>López</w:t>
            </w:r>
            <w:r>
              <w:rPr>
                <w:rFonts w:ascii="Verdana" w:eastAsia="Verdana" w:hAnsi="Verdana" w:cs="Verdana"/>
                <w:sz w:val="16"/>
                <w:szCs w:val="16"/>
              </w:rPr>
              <w:t xml:space="preserve"> </w:t>
            </w:r>
            <w:r w:rsidR="00F76D96">
              <w:rPr>
                <w:rFonts w:ascii="Verdana" w:eastAsia="Verdana" w:hAnsi="Verdana" w:cs="Verdana"/>
                <w:sz w:val="16"/>
                <w:szCs w:val="16"/>
              </w:rPr>
              <w:t>Rodríguez</w:t>
            </w:r>
          </w:p>
          <w:p w14:paraId="0B38A460" w14:textId="77777777" w:rsidR="00C37717" w:rsidRDefault="00C37717">
            <w:pPr>
              <w:rPr>
                <w:rFonts w:ascii="Verdana" w:eastAsia="Verdana" w:hAnsi="Verdana" w:cs="Verdana"/>
                <w:sz w:val="16"/>
                <w:szCs w:val="16"/>
              </w:rPr>
            </w:pPr>
            <w:r w:rsidRPr="3F869DD7">
              <w:rPr>
                <w:rFonts w:ascii="Verdana" w:eastAsia="Verdana" w:hAnsi="Verdana" w:cs="Verdana"/>
                <w:sz w:val="16"/>
                <w:szCs w:val="16"/>
              </w:rPr>
              <w:t>Contratista de la Subdirección de Gestión Contractual</w:t>
            </w:r>
          </w:p>
        </w:tc>
      </w:tr>
      <w:tr w:rsidR="00C37717" w14:paraId="717A520C" w14:textId="77777777">
        <w:trPr>
          <w:trHeight w:val="300"/>
        </w:trPr>
        <w:tc>
          <w:tcPr>
            <w:tcW w:w="1185" w:type="dxa"/>
            <w:tcBorders>
              <w:top w:val="nil"/>
              <w:left w:val="nil"/>
              <w:bottom w:val="nil"/>
              <w:right w:val="nil"/>
            </w:tcBorders>
            <w:tcMar>
              <w:left w:w="105" w:type="dxa"/>
              <w:right w:w="105" w:type="dxa"/>
            </w:tcMar>
            <w:vAlign w:val="center"/>
          </w:tcPr>
          <w:p w14:paraId="73EA4997" w14:textId="77777777" w:rsidR="00C37717" w:rsidRDefault="00C37717">
            <w:pPr>
              <w:rPr>
                <w:rFonts w:ascii="Verdana" w:eastAsia="Verdana" w:hAnsi="Verdana" w:cs="Verdana"/>
                <w:sz w:val="16"/>
                <w:szCs w:val="16"/>
              </w:rPr>
            </w:pPr>
            <w:r w:rsidRPr="3F869DD7">
              <w:rPr>
                <w:rFonts w:ascii="Verdana" w:eastAsia="Verdana" w:hAnsi="Verdana" w:cs="Verdana"/>
                <w:sz w:val="16"/>
                <w:szCs w:val="16"/>
              </w:rPr>
              <w:t>Aprobó:</w:t>
            </w:r>
          </w:p>
        </w:tc>
        <w:tc>
          <w:tcPr>
            <w:tcW w:w="5925" w:type="dxa"/>
            <w:tcBorders>
              <w:top w:val="dotted" w:sz="4" w:space="0" w:color="7F7F7F" w:themeColor="text1" w:themeTint="80"/>
              <w:left w:val="nil"/>
              <w:bottom w:val="dotted" w:sz="4" w:space="0" w:color="7F7F7F" w:themeColor="text1" w:themeTint="80"/>
              <w:right w:val="nil"/>
            </w:tcBorders>
            <w:tcMar>
              <w:left w:w="105" w:type="dxa"/>
              <w:right w:w="105" w:type="dxa"/>
            </w:tcMar>
            <w:vAlign w:val="center"/>
          </w:tcPr>
          <w:p w14:paraId="7E161C3D" w14:textId="77777777" w:rsidR="00C37717" w:rsidRDefault="00C37717">
            <w:pPr>
              <w:rPr>
                <w:rFonts w:ascii="Verdana" w:eastAsia="Verdana" w:hAnsi="Verdana" w:cs="Verdana"/>
                <w:sz w:val="16"/>
                <w:szCs w:val="16"/>
              </w:rPr>
            </w:pPr>
            <w:r w:rsidRPr="3F869DD7">
              <w:rPr>
                <w:rFonts w:ascii="Verdana" w:eastAsia="Verdana" w:hAnsi="Verdana" w:cs="Verdana"/>
                <w:sz w:val="16"/>
                <w:szCs w:val="16"/>
              </w:rPr>
              <w:t xml:space="preserve">Carolina Quintero </w:t>
            </w:r>
            <w:proofErr w:type="spellStart"/>
            <w:r w:rsidRPr="3F869DD7">
              <w:rPr>
                <w:rFonts w:ascii="Verdana" w:eastAsia="Verdana" w:hAnsi="Verdana" w:cs="Verdana"/>
                <w:sz w:val="16"/>
                <w:szCs w:val="16"/>
              </w:rPr>
              <w:t>Gacharná</w:t>
            </w:r>
            <w:proofErr w:type="spellEnd"/>
          </w:p>
          <w:p w14:paraId="31465010" w14:textId="77777777" w:rsidR="00C37717" w:rsidRDefault="00C37717">
            <w:pPr>
              <w:rPr>
                <w:rFonts w:ascii="Verdana" w:eastAsia="Verdana" w:hAnsi="Verdana" w:cs="Verdana"/>
                <w:sz w:val="16"/>
                <w:szCs w:val="16"/>
              </w:rPr>
            </w:pPr>
            <w:r w:rsidRPr="3F869DD7">
              <w:rPr>
                <w:rFonts w:ascii="Verdana" w:eastAsia="Verdana" w:hAnsi="Verdana" w:cs="Verdana"/>
                <w:sz w:val="16"/>
                <w:szCs w:val="16"/>
              </w:rPr>
              <w:t>Subdirectora de Gestión Contractual ANCP – CCE</w:t>
            </w:r>
          </w:p>
        </w:tc>
      </w:tr>
    </w:tbl>
    <w:p w14:paraId="3B27AFCD" w14:textId="77777777" w:rsidR="00C37717" w:rsidRPr="000E2B93" w:rsidRDefault="00C37717" w:rsidP="00C37717">
      <w:pPr>
        <w:spacing w:after="0" w:line="240" w:lineRule="auto"/>
        <w:jc w:val="both"/>
        <w:textAlignment w:val="baseline"/>
        <w:rPr>
          <w:rFonts w:ascii="Verdana" w:eastAsia="Verdana" w:hAnsi="Verdana" w:cs="Verdana"/>
          <w:lang w:eastAsia="es-CO"/>
        </w:rPr>
      </w:pPr>
    </w:p>
    <w:p w14:paraId="7C9026E2" w14:textId="77777777" w:rsidR="002A0DD0" w:rsidRPr="00C37717" w:rsidRDefault="002A0DD0" w:rsidP="30821638">
      <w:pPr>
        <w:spacing w:after="0" w:line="240" w:lineRule="auto"/>
        <w:jc w:val="both"/>
        <w:rPr>
          <w:rFonts w:ascii="Verdana" w:eastAsia="Verdana" w:hAnsi="Verdana" w:cs="Verdana"/>
          <w:b/>
          <w:bCs/>
        </w:rPr>
      </w:pPr>
    </w:p>
    <w:p w14:paraId="1006A388" w14:textId="7E6FAA58" w:rsidR="00C15139" w:rsidRPr="000E2B93" w:rsidRDefault="00C15139" w:rsidP="30821638">
      <w:pPr>
        <w:spacing w:after="0" w:line="240" w:lineRule="auto"/>
        <w:jc w:val="both"/>
        <w:textAlignment w:val="baseline"/>
        <w:rPr>
          <w:rFonts w:ascii="Verdana" w:eastAsia="Verdana" w:hAnsi="Verdana" w:cs="Verdana"/>
          <w:lang w:eastAsia="es-CO"/>
        </w:rPr>
      </w:pPr>
    </w:p>
    <w:p w14:paraId="69BC4D14" w14:textId="6FCA5EF4" w:rsidR="00C15139" w:rsidRPr="000E2B93" w:rsidRDefault="00C15139" w:rsidP="30821638">
      <w:pPr>
        <w:spacing w:after="0" w:line="240" w:lineRule="auto"/>
        <w:textAlignment w:val="baseline"/>
        <w:rPr>
          <w:rFonts w:ascii="Verdana" w:eastAsia="Verdana" w:hAnsi="Verdana" w:cs="Verdana"/>
          <w:lang w:eastAsia="es-CO"/>
        </w:rPr>
      </w:pPr>
      <w:r w:rsidRPr="30821638">
        <w:rPr>
          <w:rFonts w:ascii="Verdana" w:eastAsia="Verdana" w:hAnsi="Verdana" w:cs="Verdana"/>
          <w:lang w:eastAsia="es-CO"/>
        </w:rPr>
        <w:t> </w:t>
      </w:r>
      <w:bookmarkEnd w:id="0"/>
    </w:p>
    <w:sectPr w:rsidR="00C15139" w:rsidRPr="000E2B93" w:rsidSect="007C0C0F">
      <w:headerReference w:type="default" r:id="rId24"/>
      <w:footerReference w:type="default" r:id="rId25"/>
      <w:pgSz w:w="12240" w:h="15840" w:code="1"/>
      <w:pgMar w:top="1417" w:right="1701" w:bottom="1417" w:left="1701" w:header="709" w:footer="709" w:gutter="0"/>
      <w:cols w:space="708"/>
      <w:docGrid w:linePitch="360"/>
    </w:sectPr>
  </w:body>
</w:document>
</file>

<file path=word/comments.xml><?xml version="1.0" encoding="utf-8"?>
<w:comment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comment w:id="2" w:author="Adriana" w:date="2026-09-03T16:03:00Z" w:initials="A">
    <w:p w14:paraId="4E4B47F3" w14:textId="77777777" w:rsidR="00CB26CE" w:rsidRDefault="00CB26CE" w:rsidP="00CB26CE">
      <w:pPr>
        <w:pStyle w:val="Textocomentario"/>
      </w:pPr>
      <w:r>
        <w:rPr>
          <w:rStyle w:val="Refdecomentario"/>
        </w:rPr>
        <w:annotationRef/>
      </w:r>
      <w:r>
        <w:t xml:space="preserve">Ajustar los considerandos a conformidad </w:t>
      </w:r>
    </w:p>
  </w:comment>
  <w:comment w:id="3" w:author="Adriana Katerine" w:date="2026-09-03T16:07:00Z" w:initials="A">
    <w:p w14:paraId="6F0EB949" w14:textId="365712F3" w:rsidR="00CB26CE" w:rsidRDefault="00CB26CE">
      <w:pPr>
        <w:pStyle w:val="Textocomentario"/>
      </w:pPr>
      <w:r>
        <w:rPr>
          <w:rStyle w:val="Refdecomentario"/>
        </w:rPr>
        <w:annotationRef/>
      </w:r>
      <w:r>
        <w:t xml:space="preserve">Ajustar considerandos de acuerdo a lo ajustado </w:t>
      </w:r>
    </w:p>
  </w:comment>
</w:comments>
</file>

<file path=word/commentsExtended.xml><?xml version="1.0" encoding="utf-8"?>
<w15:commentsEx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15:commentEx w15:paraId="4E4B47F3" w15:done="0"/>
  <w15:commentEx w15:paraId="6F0EB949" w15:done="0"/>
</w15:commentsEx>
</file>

<file path=word/commentsExtensible.xml><?xml version="1.0" encoding="utf-8"?>
<w16cex:commentsExtensible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cr="http://schemas.microsoft.com/office/comments/2020/reactions"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cr w16du wp14">
  <w16cex:commentExtensible w16cex:durableId="2E4418D6" w16cex:dateUtc="2026-09-03T21:03:00Z"/>
  <w16cex:commentExtensible w16cex:durableId="2E4419BE" w16cex:dateUtc="2026-09-03T21:07:00Z"/>
</w16cex:commentsExtensible>
</file>

<file path=word/commentsIds.xml><?xml version="1.0" encoding="utf-8"?>
<w16cid:commentsId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16cid:commentId w16cid:paraId="4E4B47F3" w16cid:durableId="2E4418D6"/>
  <w16cid:commentId w16cid:paraId="6F0EB949" w16cid:durableId="2E4419BE"/>
</w16cid:commentsIds>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74EFEAD1" w14:textId="77777777" w:rsidR="00DC1971" w:rsidRDefault="00DC1971" w:rsidP="004A1847">
      <w:pPr>
        <w:spacing w:after="0" w:line="240" w:lineRule="auto"/>
      </w:pPr>
      <w:r>
        <w:separator/>
      </w:r>
    </w:p>
  </w:endnote>
  <w:endnote w:type="continuationSeparator" w:id="0">
    <w:p w14:paraId="15279FC6" w14:textId="77777777" w:rsidR="00DC1971" w:rsidRDefault="00DC1971" w:rsidP="004A1847">
      <w:pPr>
        <w:spacing w:after="0" w:line="240" w:lineRule="auto"/>
      </w:pPr>
      <w:r>
        <w:continuationSeparator/>
      </w:r>
    </w:p>
  </w:endnote>
  <w:endnote w:type="continuationNotice" w:id="1">
    <w:p w14:paraId="439AC49D" w14:textId="77777777" w:rsidR="00DC1971" w:rsidRDefault="00DC1971">
      <w:pPr>
        <w:spacing w:after="0" w:line="240" w:lineRule="auto"/>
      </w:pP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Times New Roman">
    <w:panose1 w:val="02020603050405020304"/>
    <w:charset w:val="00"/>
    <w:family w:val="roman"/>
    <w:pitch w:val="variable"/>
    <w:sig w:usb0="E0002EFF" w:usb1="C000785B" w:usb2="00000009" w:usb3="00000000" w:csb0="000001FF" w:csb1="00000000"/>
  </w:font>
  <w:font w:name="Symbol">
    <w:panose1 w:val="05050102010706020507"/>
    <w:charset w:val="02"/>
    <w:family w:val="decorative"/>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4D"/>
    <w:family w:val="decorative"/>
    <w:pitch w:val="variable"/>
    <w:sig w:usb0="00000003" w:usb1="00000000" w:usb2="00000000" w:usb3="00000000" w:csb0="80000001" w:csb1="00000000"/>
  </w:font>
  <w:font w:name="Calibri">
    <w:panose1 w:val="020F0502020204030204"/>
    <w:charset w:val="00"/>
    <w:family w:val="swiss"/>
    <w:pitch w:val="variable"/>
    <w:sig w:usb0="E4002EFF" w:usb1="C200247B" w:usb2="00000009" w:usb3="00000000" w:csb0="000001FF" w:csb1="00000000"/>
  </w:font>
  <w:font w:name="Geomanist Light">
    <w:altName w:val="Calibri"/>
    <w:panose1 w:val="020B0604020202020204"/>
    <w:charset w:val="00"/>
    <w:family w:val="modern"/>
    <w:pitch w:val="variable"/>
    <w:sig w:usb0="A000002F" w:usb1="1000004A" w:usb2="00000000" w:usb3="00000000" w:csb0="00000193" w:csb1="00000000"/>
  </w:font>
  <w:font w:name="Geomanist">
    <w:altName w:val="Calibri"/>
    <w:panose1 w:val="020B0604020202020204"/>
    <w:charset w:val="00"/>
    <w:family w:val="modern"/>
    <w:notTrueType/>
    <w:pitch w:val="variable"/>
    <w:sig w:usb0="A000002F" w:usb1="1000004A" w:usb2="00000000" w:usb3="00000000" w:csb0="00000193" w:csb1="00000000"/>
  </w:font>
  <w:font w:name="Verdana">
    <w:panose1 w:val="020B0604030504040204"/>
    <w:charset w:val="00"/>
    <w:family w:val="swiss"/>
    <w:pitch w:val="variable"/>
    <w:sig w:usb0="A10006FF" w:usb1="4000205B" w:usb2="00000010" w:usb3="00000000" w:csb0="0000019F" w:csb1="00000000"/>
  </w:font>
  <w:font w:name="Century Gothic">
    <w:panose1 w:val="020B0502020202020204"/>
    <w:charset w:val="00"/>
    <w:family w:val="swiss"/>
    <w:pitch w:val="variable"/>
    <w:sig w:usb0="00000287" w:usb1="00000000" w:usb2="00000000" w:usb3="00000000" w:csb0="0000009F" w:csb1="00000000"/>
  </w:font>
  <w:font w:name="Arial MT">
    <w:altName w:val="Arial"/>
    <w:panose1 w:val="020B0604020202020204"/>
    <w:charset w:val="01"/>
    <w:family w:val="swiss"/>
    <w:pitch w:val="variable"/>
  </w:font>
  <w:font w:name="Aptos">
    <w:panose1 w:val="020B0004020202020204"/>
    <w:charset w:val="00"/>
    <w:family w:val="swiss"/>
    <w:pitch w:val="variable"/>
    <w:sig w:usb0="20000287" w:usb1="00000003" w:usb2="00000000" w:usb3="00000000" w:csb0="0000019F" w:csb1="00000000"/>
  </w:font>
  <w:font w:name="Open Sans">
    <w:panose1 w:val="020B0606030504020204"/>
    <w:charset w:val="00"/>
    <w:family w:val="swiss"/>
    <w:pitch w:val="variable"/>
    <w:sig w:usb0="E00002EF" w:usb1="4000205B" w:usb2="00000028" w:usb3="00000000" w:csb0="0000019F" w:csb1="00000000"/>
  </w:font>
  <w:font w:name="Work Sans">
    <w:panose1 w:val="00000000000000000000"/>
    <w:charset w:val="4D"/>
    <w:family w:val="auto"/>
    <w:pitch w:val="variable"/>
    <w:sig w:usb0="A00000FF" w:usb1="5000E07B" w:usb2="00000000" w:usb3="00000000" w:csb0="00000193" w:csb1="00000000"/>
  </w:font>
  <w:font w:name="Segoe UI">
    <w:panose1 w:val="020B0502040204020203"/>
    <w:charset w:val="00"/>
    <w:family w:val="swiss"/>
    <w:pitch w:val="variable"/>
    <w:sig w:usb0="E4002EFF" w:usb1="C000E47F" w:usb2="00000009" w:usb3="00000000" w:csb0="000001FF" w:csb1="00000000"/>
  </w:font>
  <w:font w:name="Geomanist Bold">
    <w:altName w:val="Calibri"/>
    <w:panose1 w:val="020B0604020202020204"/>
    <w:charset w:val="00"/>
    <w:family w:val="modern"/>
    <w:notTrueType/>
    <w:pitch w:val="variable"/>
    <w:sig w:usb0="A000002F" w:usb1="1000004A" w:usb2="00000000" w:usb3="00000000" w:csb0="00000193" w:csb1="00000000"/>
  </w:font>
  <w:font w:name="Geo">
    <w:altName w:val="Calibri"/>
    <w:panose1 w:val="020B0604020202020204"/>
    <w:charset w:val="00"/>
    <w:family w:val="auto"/>
    <w:pitch w:val="variable"/>
    <w:sig w:usb0="8000002F" w:usb1="40000048" w:usb2="00000000" w:usb3="00000000" w:csb0="00000001" w:csb1="00000000"/>
  </w:font>
  <w:font w:name="Calibri Light">
    <w:panose1 w:val="020F0302020204030204"/>
    <w:charset w:val="00"/>
    <w:family w:val="swiss"/>
    <w:pitch w:val="variable"/>
    <w:sig w:usb0="E4002EFF" w:usb1="C200247B" w:usb2="00000009" w:usb3="00000000" w:csb0="000001F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8911A32" w14:textId="6CE791A4" w:rsidR="004A1847" w:rsidRDefault="004A1847">
    <w:pPr>
      <w:pStyle w:val="Piedepgina"/>
    </w:pPr>
  </w:p>
  <w:p w14:paraId="594D6D9F" w14:textId="77777777" w:rsidR="00D520D8" w:rsidRPr="00174B77" w:rsidRDefault="07C73DD1" w:rsidP="07C73DD1">
    <w:pPr>
      <w:pBdr>
        <w:top w:val="single" w:sz="4" w:space="1" w:color="000000"/>
      </w:pBdr>
      <w:spacing w:after="0"/>
      <w:rPr>
        <w:rFonts w:ascii="Verdana" w:eastAsia="Verdana" w:hAnsi="Verdana" w:cs="Verdana"/>
        <w:b/>
        <w:bCs/>
        <w:sz w:val="18"/>
        <w:szCs w:val="18"/>
      </w:rPr>
    </w:pPr>
    <w:r w:rsidRPr="07C73DD1">
      <w:rPr>
        <w:rFonts w:ascii="Verdana" w:eastAsia="Verdana" w:hAnsi="Verdana" w:cs="Verdana"/>
        <w:b/>
        <w:bCs/>
        <w:sz w:val="18"/>
        <w:szCs w:val="18"/>
      </w:rPr>
      <w:t xml:space="preserve">Agencia Nacional de Contratación Pública                                              </w:t>
    </w:r>
    <w:r w:rsidRPr="07C73DD1">
      <w:rPr>
        <w:rFonts w:ascii="Verdana" w:eastAsia="Verdana" w:hAnsi="Verdana" w:cs="Verdana"/>
        <w:b/>
        <w:bCs/>
        <w:sz w:val="18"/>
        <w:szCs w:val="18"/>
        <w:lang w:val="es-ES"/>
      </w:rPr>
      <w:t xml:space="preserve">pág. </w:t>
    </w:r>
    <w:r w:rsidR="00D520D8" w:rsidRPr="07C73DD1">
      <w:rPr>
        <w:rFonts w:ascii="Verdana" w:eastAsia="Verdana" w:hAnsi="Verdana" w:cs="Verdana"/>
        <w:b/>
        <w:bCs/>
        <w:sz w:val="18"/>
        <w:szCs w:val="18"/>
      </w:rPr>
      <w:fldChar w:fldCharType="begin"/>
    </w:r>
    <w:r w:rsidR="00D520D8" w:rsidRPr="07C73DD1">
      <w:rPr>
        <w:rFonts w:ascii="Verdana" w:hAnsi="Verdana"/>
        <w:b/>
        <w:bCs/>
        <w:sz w:val="16"/>
        <w:szCs w:val="16"/>
      </w:rPr>
      <w:instrText>PAGE    \* MERGEFORMAT</w:instrText>
    </w:r>
    <w:r w:rsidR="00D520D8" w:rsidRPr="07C73DD1">
      <w:rPr>
        <w:rFonts w:ascii="Verdana" w:eastAsiaTheme="minorEastAsia" w:hAnsi="Verdana"/>
        <w:b/>
        <w:bCs/>
        <w:sz w:val="16"/>
        <w:szCs w:val="16"/>
      </w:rPr>
      <w:fldChar w:fldCharType="separate"/>
    </w:r>
    <w:r w:rsidRPr="07C73DD1">
      <w:rPr>
        <w:rFonts w:ascii="Verdana" w:eastAsia="Verdana" w:hAnsi="Verdana" w:cs="Verdana"/>
        <w:b/>
        <w:bCs/>
        <w:sz w:val="18"/>
        <w:szCs w:val="18"/>
      </w:rPr>
      <w:t>1</w:t>
    </w:r>
    <w:r w:rsidR="00D520D8" w:rsidRPr="07C73DD1">
      <w:rPr>
        <w:rFonts w:ascii="Verdana" w:eastAsia="Verdana" w:hAnsi="Verdana" w:cs="Verdana"/>
        <w:b/>
        <w:bCs/>
        <w:sz w:val="18"/>
        <w:szCs w:val="18"/>
      </w:rPr>
      <w:fldChar w:fldCharType="end"/>
    </w:r>
    <w:r w:rsidRPr="07C73DD1">
      <w:rPr>
        <w:rFonts w:ascii="Verdana" w:eastAsia="Verdana" w:hAnsi="Verdana" w:cs="Verdana"/>
        <w:b/>
        <w:bCs/>
        <w:sz w:val="18"/>
        <w:szCs w:val="18"/>
      </w:rPr>
      <w:t xml:space="preserve">              Colombia Compra Eficiente         </w:t>
    </w:r>
    <w:r w:rsidRPr="07C73DD1">
      <w:rPr>
        <w:rFonts w:ascii="Verdana" w:eastAsia="Verdana" w:hAnsi="Verdana" w:cs="Verdana"/>
        <w:b/>
        <w:bCs/>
        <w:sz w:val="18"/>
        <w:szCs w:val="18"/>
        <w:lang w:val="es-ES"/>
      </w:rPr>
      <w:t xml:space="preserve"> </w:t>
    </w:r>
    <w:r w:rsidRPr="07C73DD1">
      <w:rPr>
        <w:rFonts w:ascii="Verdana" w:eastAsia="Verdana" w:hAnsi="Verdana" w:cs="Verdana"/>
        <w:b/>
        <w:bCs/>
        <w:sz w:val="18"/>
        <w:szCs w:val="18"/>
      </w:rPr>
      <w:t xml:space="preserve">                                                  </w:t>
    </w:r>
  </w:p>
  <w:p w14:paraId="0A735DD5" w14:textId="77777777" w:rsidR="00D520D8" w:rsidRDefault="07C73DD1" w:rsidP="07C73DD1">
    <w:pPr>
      <w:spacing w:after="0"/>
      <w:jc w:val="both"/>
      <w:rPr>
        <w:rFonts w:ascii="Verdana" w:eastAsia="Verdana" w:hAnsi="Verdana" w:cs="Verdana"/>
        <w:sz w:val="18"/>
        <w:szCs w:val="18"/>
      </w:rPr>
    </w:pPr>
    <w:r w:rsidRPr="07C73DD1">
      <w:rPr>
        <w:rFonts w:ascii="Verdana" w:eastAsia="Verdana" w:hAnsi="Verdana" w:cs="Verdana"/>
        <w:sz w:val="18"/>
        <w:szCs w:val="18"/>
      </w:rPr>
      <w:t>Dirección: Carrera 7 # 26 – 20 - Bogotá, Colombia</w:t>
    </w:r>
  </w:p>
  <w:p w14:paraId="06E36B88" w14:textId="77777777" w:rsidR="00D520D8" w:rsidRPr="00E41027" w:rsidRDefault="07C73DD1" w:rsidP="07C73DD1">
    <w:pPr>
      <w:spacing w:after="0"/>
      <w:jc w:val="both"/>
      <w:rPr>
        <w:rFonts w:ascii="Verdana" w:eastAsia="Verdana" w:hAnsi="Verdana" w:cs="Verdana"/>
        <w:sz w:val="18"/>
        <w:szCs w:val="18"/>
      </w:rPr>
    </w:pPr>
    <w:r w:rsidRPr="07C73DD1">
      <w:rPr>
        <w:rFonts w:ascii="Verdana" w:eastAsia="Verdana" w:hAnsi="Verdana" w:cs="Verdana"/>
        <w:sz w:val="18"/>
        <w:szCs w:val="18"/>
      </w:rPr>
      <w:t>Mesa de servicio: (+57) 601 7456788</w:t>
    </w:r>
  </w:p>
  <w:p w14:paraId="744661F5" w14:textId="22B9E88F" w:rsidR="006219F8" w:rsidRDefault="07C73DD1" w:rsidP="07C73DD1">
    <w:pPr>
      <w:pBdr>
        <w:top w:val="nil"/>
        <w:left w:val="nil"/>
        <w:bottom w:val="nil"/>
        <w:right w:val="nil"/>
        <w:between w:val="nil"/>
      </w:pBdr>
      <w:tabs>
        <w:tab w:val="center" w:pos="4419"/>
        <w:tab w:val="right" w:pos="8838"/>
        <w:tab w:val="center" w:pos="5400"/>
      </w:tabs>
      <w:spacing w:after="0"/>
      <w:jc w:val="right"/>
      <w:rPr>
        <w:rFonts w:ascii="Verdana" w:eastAsia="Verdana" w:hAnsi="Verdana" w:cs="Verdana"/>
        <w:sz w:val="18"/>
        <w:szCs w:val="18"/>
        <w:lang w:eastAsia="es-CO"/>
      </w:rPr>
    </w:pPr>
    <w:r w:rsidRPr="07C73DD1">
      <w:rPr>
        <w:rFonts w:ascii="Verdana" w:eastAsia="Verdana" w:hAnsi="Verdana" w:cs="Verdana"/>
        <w:b/>
        <w:bCs/>
        <w:color w:val="000000" w:themeColor="text1"/>
        <w:sz w:val="18"/>
        <w:szCs w:val="18"/>
        <w:lang w:eastAsia="es-CO"/>
      </w:rPr>
      <w:t xml:space="preserve">Código: </w:t>
    </w:r>
    <w:r w:rsidRPr="07C73DD1">
      <w:rPr>
        <w:rFonts w:ascii="Verdana" w:eastAsia="Verdana" w:hAnsi="Verdana" w:cs="Verdana"/>
        <w:color w:val="000000" w:themeColor="text1"/>
        <w:sz w:val="18"/>
        <w:szCs w:val="18"/>
        <w:lang w:eastAsia="es-CO"/>
      </w:rPr>
      <w:t xml:space="preserve">CCE-REC-FM-17 </w:t>
    </w:r>
    <w:r w:rsidRPr="07C73DD1">
      <w:rPr>
        <w:rFonts w:ascii="Verdana" w:eastAsia="Verdana" w:hAnsi="Verdana" w:cs="Verdana"/>
        <w:b/>
        <w:bCs/>
        <w:color w:val="000000" w:themeColor="text1"/>
        <w:sz w:val="18"/>
        <w:szCs w:val="18"/>
        <w:lang w:eastAsia="es-CO"/>
      </w:rPr>
      <w:t xml:space="preserve">V: </w:t>
    </w:r>
    <w:r w:rsidRPr="07C73DD1">
      <w:rPr>
        <w:rFonts w:ascii="Verdana" w:eastAsia="Verdana" w:hAnsi="Verdana" w:cs="Verdana"/>
        <w:sz w:val="18"/>
        <w:szCs w:val="18"/>
        <w:lang w:eastAsia="es-CO"/>
      </w:rPr>
      <w:t>03 Fecha: 21-10-2025</w:t>
    </w: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4F8C99AD" w14:textId="77777777" w:rsidR="00DC1971" w:rsidRDefault="00DC1971" w:rsidP="004A1847">
      <w:pPr>
        <w:spacing w:after="0" w:line="240" w:lineRule="auto"/>
      </w:pPr>
      <w:r>
        <w:separator/>
      </w:r>
    </w:p>
  </w:footnote>
  <w:footnote w:type="continuationSeparator" w:id="0">
    <w:p w14:paraId="250848F2" w14:textId="77777777" w:rsidR="00DC1971" w:rsidRDefault="00DC1971" w:rsidP="004A1847">
      <w:pPr>
        <w:spacing w:after="0" w:line="240" w:lineRule="auto"/>
      </w:pPr>
      <w:r>
        <w:continuationSeparator/>
      </w:r>
    </w:p>
  </w:footnote>
  <w:footnote w:type="continuationNotice" w:id="1">
    <w:p w14:paraId="2B1DDB25" w14:textId="77777777" w:rsidR="00DC1971" w:rsidRDefault="00DC1971">
      <w:pPr>
        <w:spacing w:after="0" w:line="240" w:lineRule="auto"/>
      </w:pPr>
    </w:p>
  </w:footnote>
  <w:footnote w:id="2">
    <w:p w14:paraId="3FB952B7" w14:textId="77777777" w:rsidR="00C37717" w:rsidRPr="002B3673" w:rsidRDefault="00C37717" w:rsidP="00C37717">
      <w:pPr>
        <w:pStyle w:val="Textonotapie"/>
        <w:ind w:firstLine="709"/>
        <w:jc w:val="both"/>
        <w:rPr>
          <w:rFonts w:ascii="Verdana" w:hAnsi="Verdana"/>
          <w:sz w:val="16"/>
          <w:szCs w:val="16"/>
        </w:rPr>
      </w:pPr>
      <w:r w:rsidRPr="002B3673">
        <w:rPr>
          <w:rFonts w:ascii="Verdana" w:hAnsi="Verdana"/>
          <w:sz w:val="16"/>
          <w:szCs w:val="16"/>
          <w:vertAlign w:val="superscript"/>
        </w:rPr>
        <w:footnoteRef/>
      </w:r>
      <w:r w:rsidRPr="002B3673">
        <w:rPr>
          <w:rFonts w:ascii="Verdana" w:hAnsi="Verdana"/>
          <w:sz w:val="16"/>
          <w:szCs w:val="16"/>
        </w:rPr>
        <w:t xml:space="preserve"> Artículo 17 de la Ley 1150 de 2007</w:t>
      </w:r>
    </w:p>
  </w:footnote>
  <w:footnote w:id="3">
    <w:p w14:paraId="43A71D82" w14:textId="77777777" w:rsidR="00C37717" w:rsidRPr="002B3673" w:rsidRDefault="00C37717" w:rsidP="00C37717">
      <w:pPr>
        <w:pStyle w:val="Textonotapie"/>
        <w:ind w:firstLine="709"/>
        <w:jc w:val="both"/>
        <w:rPr>
          <w:rFonts w:ascii="Verdana" w:hAnsi="Verdana"/>
          <w:sz w:val="16"/>
          <w:szCs w:val="16"/>
        </w:rPr>
      </w:pPr>
      <w:r w:rsidRPr="002B3673">
        <w:rPr>
          <w:rFonts w:ascii="Verdana" w:hAnsi="Verdana"/>
          <w:sz w:val="16"/>
          <w:szCs w:val="16"/>
          <w:vertAlign w:val="superscript"/>
        </w:rPr>
        <w:footnoteRef/>
      </w:r>
      <w:r w:rsidRPr="002B3673">
        <w:rPr>
          <w:rFonts w:ascii="Verdana" w:hAnsi="Verdana"/>
          <w:sz w:val="16"/>
          <w:szCs w:val="16"/>
        </w:rPr>
        <w:t xml:space="preserve"> Artículo 21 de la Ley 1150 de 2007</w:t>
      </w:r>
    </w:p>
  </w:footnote>
  <w:footnote w:id="4">
    <w:p w14:paraId="7D23D4B2" w14:textId="77777777" w:rsidR="00C37717" w:rsidRPr="002B3673" w:rsidRDefault="00C37717" w:rsidP="00C37717">
      <w:pPr>
        <w:pStyle w:val="Textonotapie"/>
        <w:ind w:firstLine="709"/>
        <w:jc w:val="both"/>
        <w:rPr>
          <w:rFonts w:ascii="Verdana" w:hAnsi="Verdana"/>
          <w:sz w:val="16"/>
          <w:szCs w:val="16"/>
        </w:rPr>
      </w:pPr>
      <w:r w:rsidRPr="002B3673">
        <w:rPr>
          <w:rFonts w:ascii="Verdana" w:hAnsi="Verdana"/>
          <w:sz w:val="16"/>
          <w:szCs w:val="16"/>
          <w:vertAlign w:val="superscript"/>
        </w:rPr>
        <w:footnoteRef/>
      </w:r>
      <w:r w:rsidRPr="002B3673">
        <w:rPr>
          <w:rFonts w:ascii="Verdana" w:hAnsi="Verdana"/>
          <w:sz w:val="16"/>
          <w:szCs w:val="16"/>
        </w:rPr>
        <w:t xml:space="preserve"> Artículos 83 a 86 de la Ley 1474 de 2011</w:t>
      </w:r>
    </w:p>
  </w:footnote>
  <w:footnote w:id="5">
    <w:p w14:paraId="62A3B403" w14:textId="77777777" w:rsidR="00C37717" w:rsidRPr="002B3673" w:rsidRDefault="00C37717" w:rsidP="00C37717">
      <w:pPr>
        <w:pStyle w:val="Textonotapie"/>
        <w:ind w:firstLine="709"/>
        <w:jc w:val="both"/>
        <w:rPr>
          <w:rFonts w:ascii="Verdana" w:hAnsi="Verdana"/>
          <w:sz w:val="16"/>
          <w:szCs w:val="16"/>
        </w:rPr>
      </w:pPr>
      <w:r w:rsidRPr="002B3673">
        <w:rPr>
          <w:rFonts w:ascii="Verdana" w:hAnsi="Verdana"/>
          <w:sz w:val="16"/>
          <w:szCs w:val="16"/>
          <w:vertAlign w:val="superscript"/>
        </w:rPr>
        <w:footnoteRef/>
      </w:r>
      <w:r w:rsidRPr="002B3673">
        <w:rPr>
          <w:rFonts w:ascii="Verdana" w:hAnsi="Verdana"/>
          <w:sz w:val="16"/>
          <w:szCs w:val="16"/>
        </w:rPr>
        <w:t xml:space="preserve"> Consejo de Estado. Sección Tercera –Subsección C. Sentencia del 27 de noviembre de 2017.</w:t>
      </w:r>
      <w:r w:rsidRPr="002B3673">
        <w:rPr>
          <w:rFonts w:ascii="Verdana" w:hAnsi="Verdana"/>
          <w:sz w:val="16"/>
          <w:szCs w:val="16"/>
          <w:lang w:val="es-CO"/>
        </w:rPr>
        <w:t xml:space="preserve"> </w:t>
      </w:r>
      <w:r w:rsidRPr="002B3673">
        <w:rPr>
          <w:rFonts w:ascii="Verdana" w:hAnsi="Verdana"/>
          <w:sz w:val="16"/>
          <w:szCs w:val="16"/>
          <w:lang w:val="es-CO"/>
        </w:rPr>
        <w:t>Exp. 51.802.</w:t>
      </w:r>
      <w:r w:rsidRPr="002B3673">
        <w:rPr>
          <w:rFonts w:ascii="Verdana" w:hAnsi="Verdana"/>
          <w:sz w:val="16"/>
          <w:szCs w:val="16"/>
        </w:rPr>
        <w:t xml:space="preserve"> C.P. Jaime Orlando Santofimio Gamboa. </w:t>
      </w:r>
    </w:p>
  </w:footnote>
  <w:footnote w:id="6">
    <w:p w14:paraId="3D3DC0F7" w14:textId="77777777" w:rsidR="00C37717" w:rsidRPr="002B3673" w:rsidRDefault="00C37717" w:rsidP="00C37717">
      <w:pPr>
        <w:pStyle w:val="Textonotapie"/>
        <w:ind w:firstLine="709"/>
        <w:jc w:val="both"/>
        <w:rPr>
          <w:rFonts w:ascii="Verdana" w:hAnsi="Verdana"/>
          <w:sz w:val="16"/>
          <w:szCs w:val="16"/>
        </w:rPr>
      </w:pPr>
      <w:r w:rsidRPr="002B3673">
        <w:rPr>
          <w:rFonts w:ascii="Verdana" w:hAnsi="Verdana"/>
          <w:sz w:val="16"/>
          <w:szCs w:val="16"/>
          <w:vertAlign w:val="superscript"/>
        </w:rPr>
        <w:footnoteRef/>
      </w:r>
      <w:r w:rsidRPr="002B3673">
        <w:rPr>
          <w:rFonts w:ascii="Verdana" w:hAnsi="Verdana"/>
          <w:sz w:val="16"/>
          <w:szCs w:val="16"/>
        </w:rPr>
        <w:t xml:space="preserve"> Artículo 83 de la Ley 1474 de 2011</w:t>
      </w:r>
    </w:p>
  </w:footnote>
  <w:footnote w:id="7">
    <w:p w14:paraId="05209076" w14:textId="77777777" w:rsidR="00C37717" w:rsidRPr="002B3673" w:rsidRDefault="00C37717" w:rsidP="00C37717">
      <w:pPr>
        <w:pStyle w:val="Textonotapie"/>
        <w:ind w:firstLine="709"/>
        <w:jc w:val="both"/>
        <w:rPr>
          <w:rFonts w:ascii="Verdana" w:hAnsi="Verdana"/>
          <w:sz w:val="16"/>
          <w:szCs w:val="16"/>
        </w:rPr>
      </w:pPr>
      <w:r w:rsidRPr="002B3673">
        <w:rPr>
          <w:rFonts w:ascii="Verdana" w:hAnsi="Verdana"/>
          <w:sz w:val="16"/>
          <w:szCs w:val="16"/>
          <w:vertAlign w:val="superscript"/>
        </w:rPr>
        <w:footnoteRef/>
      </w:r>
      <w:r w:rsidRPr="002B3673">
        <w:rPr>
          <w:rFonts w:ascii="Verdana" w:hAnsi="Verdana"/>
          <w:sz w:val="16"/>
          <w:szCs w:val="16"/>
        </w:rPr>
        <w:t xml:space="preserve"> A excepción de la interventoría del contrato de obra adjudicado por licitación pública que es obligatoria según el numeral 1° del artículo 32 de la Ley 80 de 1993.</w:t>
      </w:r>
    </w:p>
  </w:footnote>
  <w:footnote w:id="8">
    <w:p w14:paraId="4D52B258" w14:textId="77777777" w:rsidR="00C37717" w:rsidRPr="00DE63DC" w:rsidRDefault="00C37717" w:rsidP="00C37717">
      <w:pPr>
        <w:pStyle w:val="Textonotapie"/>
        <w:ind w:firstLine="709"/>
        <w:rPr>
          <w:rFonts w:ascii="Verdana" w:hAnsi="Verdana"/>
          <w:sz w:val="16"/>
          <w:szCs w:val="16"/>
        </w:rPr>
      </w:pPr>
      <w:r w:rsidRPr="00DE63DC">
        <w:rPr>
          <w:rStyle w:val="Refdenotaalpie"/>
          <w:rFonts w:ascii="Verdana" w:hAnsi="Verdana"/>
          <w:sz w:val="16"/>
          <w:szCs w:val="16"/>
        </w:rPr>
        <w:footnoteRef/>
      </w:r>
      <w:r w:rsidRPr="00DE63DC">
        <w:rPr>
          <w:rFonts w:ascii="Verdana" w:hAnsi="Verdana"/>
          <w:sz w:val="16"/>
          <w:szCs w:val="16"/>
        </w:rPr>
        <w:t xml:space="preserve"> Consejo de Estado. Sala Plena. Sentencia del 8 de febrero de 2011. </w:t>
      </w:r>
      <w:r w:rsidRPr="00DE63DC">
        <w:rPr>
          <w:rFonts w:ascii="Verdana" w:hAnsi="Verdana"/>
          <w:sz w:val="16"/>
          <w:szCs w:val="16"/>
          <w:lang w:val="es-CO"/>
        </w:rPr>
        <w:t xml:space="preserve">Expediente </w:t>
      </w:r>
      <w:r w:rsidRPr="00DE63DC">
        <w:rPr>
          <w:rFonts w:ascii="Verdana" w:hAnsi="Verdana"/>
          <w:sz w:val="16"/>
          <w:szCs w:val="16"/>
          <w:lang w:val="es-CO"/>
        </w:rPr>
        <w:t>N°: 11001-03-15-000-2010-00990-00(PI)</w:t>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35F4D03" w14:textId="0903BF04" w:rsidR="00756841" w:rsidRDefault="009D3058" w:rsidP="00844AE9">
    <w:pPr>
      <w:pStyle w:val="Encabezado"/>
      <w:spacing w:line="120" w:lineRule="auto"/>
    </w:pPr>
    <w:r>
      <w:rPr>
        <w:rFonts w:ascii="Geomanist Bold" w:hAnsi="Geomanist Bold"/>
        <w:b/>
        <w:bCs/>
        <w:noProof/>
        <w:color w:val="002060"/>
        <w:sz w:val="24"/>
        <w:szCs w:val="24"/>
      </w:rPr>
      <w:drawing>
        <wp:anchor distT="0" distB="0" distL="114300" distR="114300" simplePos="0" relativeHeight="251658241" behindDoc="1" locked="0" layoutInCell="1" allowOverlap="1" wp14:anchorId="6FC3B35F" wp14:editId="51872E67">
          <wp:simplePos x="0" y="0"/>
          <wp:positionH relativeFrom="margin">
            <wp:align>center</wp:align>
          </wp:positionH>
          <wp:positionV relativeFrom="paragraph">
            <wp:posOffset>-256388</wp:posOffset>
          </wp:positionV>
          <wp:extent cx="1924050" cy="856004"/>
          <wp:effectExtent l="0" t="0" r="0" b="1270"/>
          <wp:wrapNone/>
          <wp:docPr id="1309089902" name="Imagen 1" descr="Imagen que contiene Interfaz de usuario gráfica&#10;&#10;Descripción generada automáticament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309089902" name="Imagen 1" descr="Imagen que contiene Interfaz de usuario gráfica&#10;&#10;Descripción generada automáticamente"/>
                  <pic:cNvPicPr/>
                </pic:nvPicPr>
                <pic:blipFill>
                  <a:blip r:embed="rId1">
                    <a:extLst>
                      <a:ext uri="{28A0092B-C50C-407E-A947-70E740481C1C}">
                        <a14:useLocalDpi xmlns:a14="http://schemas.microsoft.com/office/drawing/2010/main" val="0"/>
                      </a:ext>
                    </a:extLst>
                  </a:blip>
                  <a:stretch>
                    <a:fillRect/>
                  </a:stretch>
                </pic:blipFill>
                <pic:spPr>
                  <a:xfrm>
                    <a:off x="0" y="0"/>
                    <a:ext cx="1924050" cy="856004"/>
                  </a:xfrm>
                  <a:prstGeom prst="rect">
                    <a:avLst/>
                  </a:prstGeom>
                </pic:spPr>
              </pic:pic>
            </a:graphicData>
          </a:graphic>
          <wp14:sizeRelH relativeFrom="margin">
            <wp14:pctWidth>0</wp14:pctWidth>
          </wp14:sizeRelH>
          <wp14:sizeRelV relativeFrom="margin">
            <wp14:pctHeight>0</wp14:pctHeight>
          </wp14:sizeRelV>
        </wp:anchor>
      </w:drawing>
    </w:r>
    <w:r w:rsidR="00E90F6B">
      <w:rPr>
        <w:rFonts w:ascii="Geomanist Bold" w:hAnsi="Geomanist Bold"/>
        <w:b/>
        <w:bCs/>
        <w:noProof/>
        <w:color w:val="002060"/>
        <w:sz w:val="24"/>
        <w:szCs w:val="24"/>
      </w:rPr>
      <w:drawing>
        <wp:anchor distT="0" distB="0" distL="114300" distR="114300" simplePos="0" relativeHeight="251658240" behindDoc="0" locked="0" layoutInCell="1" allowOverlap="1" wp14:anchorId="4F745D08" wp14:editId="02405FCC">
          <wp:simplePos x="0" y="0"/>
          <wp:positionH relativeFrom="margin">
            <wp:posOffset>8420100</wp:posOffset>
          </wp:positionH>
          <wp:positionV relativeFrom="margin">
            <wp:posOffset>-1377950</wp:posOffset>
          </wp:positionV>
          <wp:extent cx="665480" cy="3098800"/>
          <wp:effectExtent l="0" t="0" r="0" b="0"/>
          <wp:wrapThrough wrapText="bothSides">
            <wp:wrapPolygon edited="0">
              <wp:start x="6183" y="0"/>
              <wp:lineTo x="0" y="1416"/>
              <wp:lineTo x="5359" y="2833"/>
              <wp:lineTo x="2061" y="4249"/>
              <wp:lineTo x="412" y="4780"/>
              <wp:lineTo x="824" y="5134"/>
              <wp:lineTo x="3298" y="5666"/>
              <wp:lineTo x="4534" y="7082"/>
              <wp:lineTo x="412" y="7967"/>
              <wp:lineTo x="0" y="8233"/>
              <wp:lineTo x="5771" y="9915"/>
              <wp:lineTo x="0" y="11508"/>
              <wp:lineTo x="0" y="11685"/>
              <wp:lineTo x="4122" y="12748"/>
              <wp:lineTo x="2061" y="14164"/>
              <wp:lineTo x="0" y="14872"/>
              <wp:lineTo x="0" y="15049"/>
              <wp:lineTo x="2061" y="15580"/>
              <wp:lineTo x="4534" y="16997"/>
              <wp:lineTo x="0" y="18059"/>
              <wp:lineTo x="0" y="18413"/>
              <wp:lineTo x="10718" y="21246"/>
              <wp:lineTo x="12366" y="21511"/>
              <wp:lineTo x="14427" y="21511"/>
              <wp:lineTo x="14840" y="21511"/>
              <wp:lineTo x="17313" y="20980"/>
              <wp:lineTo x="20611" y="20007"/>
              <wp:lineTo x="20198" y="19830"/>
              <wp:lineTo x="13603" y="18413"/>
              <wp:lineTo x="21023" y="16643"/>
              <wp:lineTo x="16489" y="15580"/>
              <wp:lineTo x="17313" y="14164"/>
              <wp:lineTo x="21023" y="13279"/>
              <wp:lineTo x="18962" y="12748"/>
              <wp:lineTo x="15664" y="11331"/>
              <wp:lineTo x="21023" y="10003"/>
              <wp:lineTo x="21023" y="9826"/>
              <wp:lineTo x="18137" y="9207"/>
              <wp:lineTo x="15664" y="8498"/>
              <wp:lineTo x="19374" y="7082"/>
              <wp:lineTo x="21023" y="6639"/>
              <wp:lineTo x="21023" y="6374"/>
              <wp:lineTo x="18137" y="5666"/>
              <wp:lineTo x="16901" y="4249"/>
              <wp:lineTo x="21023" y="3275"/>
              <wp:lineTo x="21023" y="3098"/>
              <wp:lineTo x="20611" y="2833"/>
              <wp:lineTo x="8244" y="0"/>
              <wp:lineTo x="6183" y="0"/>
            </wp:wrapPolygon>
          </wp:wrapThrough>
          <wp:docPr id="962149914" name="Imagen 96214991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987974706" name="Imagen 1987974706"/>
                  <pic:cNvPicPr/>
                </pic:nvPicPr>
                <pic:blipFill>
                  <a:blip r:embed="rId2" cstate="print">
                    <a:extLst>
                      <a:ext uri="{28A0092B-C50C-407E-A947-70E740481C1C}">
                        <a14:useLocalDpi xmlns:a14="http://schemas.microsoft.com/office/drawing/2010/main" val="0"/>
                      </a:ext>
                    </a:extLst>
                  </a:blip>
                  <a:stretch>
                    <a:fillRect/>
                  </a:stretch>
                </pic:blipFill>
                <pic:spPr>
                  <a:xfrm>
                    <a:off x="0" y="0"/>
                    <a:ext cx="665480" cy="3098800"/>
                  </a:xfrm>
                  <a:prstGeom prst="rect">
                    <a:avLst/>
                  </a:prstGeom>
                </pic:spPr>
              </pic:pic>
            </a:graphicData>
          </a:graphic>
          <wp14:sizeRelH relativeFrom="margin">
            <wp14:pctWidth>0</wp14:pctWidth>
          </wp14:sizeRelH>
          <wp14:sizeRelV relativeFrom="margin">
            <wp14:pctHeight>0</wp14:pctHeight>
          </wp14:sizeRelV>
        </wp:anchor>
      </w:drawing>
    </w:r>
  </w:p>
  <w:p w14:paraId="1BE2B9AE" w14:textId="4B94DB3B" w:rsidR="00756841" w:rsidRDefault="00756841">
    <w:pPr>
      <w:pStyle w:val="Encabezado"/>
    </w:pPr>
  </w:p>
  <w:p w14:paraId="5E18350A" w14:textId="705F7B76" w:rsidR="004A305D" w:rsidRPr="004A305D" w:rsidRDefault="004A305D" w:rsidP="00B01B1A">
    <w:pPr>
      <w:spacing w:after="0" w:line="120" w:lineRule="auto"/>
      <w:rPr>
        <w:rFonts w:ascii="Century Gothic" w:eastAsia="Geo" w:hAnsi="Century Gothic" w:cs="Geo"/>
        <w:sz w:val="16"/>
        <w:szCs w:val="16"/>
        <w:lang w:eastAsia="es-CO"/>
      </w:rPr>
    </w:pPr>
  </w:p>
  <w:p w14:paraId="211B7F5D" w14:textId="77777777" w:rsidR="00C925AC" w:rsidRDefault="00C925AC" w:rsidP="00844AE9">
    <w:pPr>
      <w:spacing w:after="0" w:line="240" w:lineRule="auto"/>
      <w:rPr>
        <w:rFonts w:ascii="Verdana" w:hAnsi="Verdana"/>
        <w:sz w:val="24"/>
        <w:szCs w:val="24"/>
      </w:rPr>
    </w:pPr>
  </w:p>
  <w:p w14:paraId="5A0054B1" w14:textId="77777777" w:rsidR="00A14468" w:rsidRPr="00C925AC" w:rsidRDefault="00A14468" w:rsidP="00844AE9">
    <w:pPr>
      <w:spacing w:after="0" w:line="240" w:lineRule="auto"/>
      <w:rPr>
        <w:rFonts w:ascii="Verdana" w:hAnsi="Verdana"/>
        <w:sz w:val="24"/>
        <w:szCs w:val="24"/>
      </w:rPr>
    </w:pPr>
  </w:p>
  <w:p w14:paraId="1FD1C243" w14:textId="37C5500A" w:rsidR="008A446D" w:rsidRPr="00C925AC" w:rsidRDefault="00C925AC" w:rsidP="000D5DA7">
    <w:pPr>
      <w:spacing w:after="0" w:line="480" w:lineRule="auto"/>
      <w:rPr>
        <w:rFonts w:ascii="Verdana" w:hAnsi="Verdana"/>
        <w:b/>
        <w:bCs/>
        <w:sz w:val="24"/>
        <w:szCs w:val="24"/>
      </w:rPr>
    </w:pPr>
    <w:r w:rsidRPr="00C925AC">
      <w:rPr>
        <w:rFonts w:ascii="Verdana" w:hAnsi="Verdana"/>
        <w:b/>
        <w:bCs/>
        <w:sz w:val="24"/>
        <w:szCs w:val="24"/>
      </w:rPr>
      <w:t>FORMATO</w:t>
    </w:r>
    <w:r w:rsidR="00BF7425">
      <w:rPr>
        <w:rFonts w:ascii="Verdana" w:hAnsi="Verdana"/>
        <w:b/>
        <w:bCs/>
        <w:sz w:val="24"/>
        <w:szCs w:val="24"/>
      </w:rPr>
      <w:t xml:space="preserve"> DE RESPUESTA </w:t>
    </w:r>
    <w:r w:rsidRPr="00C925AC">
      <w:rPr>
        <w:rFonts w:ascii="Verdana" w:hAnsi="Verdana"/>
        <w:b/>
        <w:bCs/>
        <w:sz w:val="24"/>
        <w:szCs w:val="24"/>
      </w:rPr>
      <w:t>PQRSD</w:t>
    </w: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numPicBullet w:numPicBulletId="0">
    <w:pict>
      <v:shapetype id="_x0000_t75" coordsize="21600,21600" o:spt="75" o:preferrelative="t" path="m@4@5l@4@11@9@11@9@5xe" filled="f" stroked="f">
        <v:stroke joinstyle="miter"/>
        <v:formulas>
          <v:f eqn="if lineDrawn pixelLineWidth 0"/>
          <v:f eqn="sum @0 1 0"/>
          <v:f eqn="sum 0 0 @1"/>
          <v:f eqn="prod @2 1 2"/>
          <v:f eqn="prod @3 21600 pixelWidth"/>
          <v:f eqn="prod @3 21600 pixelHeight"/>
          <v:f eqn="sum @0 0 1"/>
          <v:f eqn="prod @6 1 2"/>
          <v:f eqn="prod @7 21600 pixelWidth"/>
          <v:f eqn="sum @8 21600 0"/>
          <v:f eqn="prod @7 21600 pixelHeight"/>
          <v:f eqn="sum @10 21600 0"/>
        </v:formulas>
        <v:path o:extrusionok="f" gradientshapeok="t" o:connecttype="rect"/>
        <o:lock v:ext="edit" aspectratio="t"/>
      </v:shapetype>
      <v:shape id="_x0000_i1928" type="#_x0000_t75" style="width:7.7pt;height:7.7pt" o:bullet="t">
        <v:imagedata r:id="rId1" o:title="mso1B13"/>
      </v:shape>
    </w:pict>
  </w:numPicBullet>
  <w:abstractNum w:abstractNumId="0" w15:restartNumberingAfterBreak="0">
    <w:nsid w:val="01C06310"/>
    <w:multiLevelType w:val="multilevel"/>
    <w:tmpl w:val="9B2EAF2E"/>
    <w:lvl w:ilvl="0">
      <w:start w:val="1"/>
      <w:numFmt w:val="decimal"/>
      <w:lvlText w:val="%1."/>
      <w:lvlJc w:val="left"/>
      <w:pPr>
        <w:ind w:left="360" w:hanging="360"/>
      </w:pPr>
      <w:rPr>
        <w:b/>
        <w:color w:val="auto"/>
      </w:rPr>
    </w:lvl>
    <w:lvl w:ilvl="1">
      <w:start w:val="2"/>
      <w:numFmt w:val="decimal"/>
      <w:isLgl/>
      <w:lvlText w:val="%1.%2"/>
      <w:lvlJc w:val="left"/>
      <w:pPr>
        <w:ind w:left="0" w:hanging="360"/>
      </w:pPr>
    </w:lvl>
    <w:lvl w:ilvl="2">
      <w:start w:val="1"/>
      <w:numFmt w:val="decimal"/>
      <w:isLgl/>
      <w:lvlText w:val="%1.%2.%3"/>
      <w:lvlJc w:val="left"/>
      <w:pPr>
        <w:ind w:left="720" w:hanging="720"/>
      </w:pPr>
    </w:lvl>
    <w:lvl w:ilvl="3">
      <w:start w:val="1"/>
      <w:numFmt w:val="decimal"/>
      <w:isLgl/>
      <w:lvlText w:val="%1.%2.%3.%4"/>
      <w:lvlJc w:val="left"/>
      <w:pPr>
        <w:ind w:left="720" w:hanging="720"/>
      </w:pPr>
    </w:lvl>
    <w:lvl w:ilvl="4">
      <w:start w:val="1"/>
      <w:numFmt w:val="decimal"/>
      <w:isLgl/>
      <w:lvlText w:val="%1.%2.%3.%4.%5"/>
      <w:lvlJc w:val="left"/>
      <w:pPr>
        <w:ind w:left="1080" w:hanging="1080"/>
      </w:pPr>
    </w:lvl>
    <w:lvl w:ilvl="5">
      <w:start w:val="1"/>
      <w:numFmt w:val="decimal"/>
      <w:isLgl/>
      <w:lvlText w:val="%1.%2.%3.%4.%5.%6"/>
      <w:lvlJc w:val="left"/>
      <w:pPr>
        <w:ind w:left="1080" w:hanging="1080"/>
      </w:pPr>
    </w:lvl>
    <w:lvl w:ilvl="6">
      <w:start w:val="1"/>
      <w:numFmt w:val="decimal"/>
      <w:isLgl/>
      <w:lvlText w:val="%1.%2.%3.%4.%5.%6.%7"/>
      <w:lvlJc w:val="left"/>
      <w:pPr>
        <w:ind w:left="1440" w:hanging="1440"/>
      </w:pPr>
    </w:lvl>
    <w:lvl w:ilvl="7">
      <w:start w:val="1"/>
      <w:numFmt w:val="decimal"/>
      <w:isLgl/>
      <w:lvlText w:val="%1.%2.%3.%4.%5.%6.%7.%8"/>
      <w:lvlJc w:val="left"/>
      <w:pPr>
        <w:ind w:left="1440" w:hanging="1440"/>
      </w:pPr>
    </w:lvl>
    <w:lvl w:ilvl="8">
      <w:start w:val="1"/>
      <w:numFmt w:val="decimal"/>
      <w:isLgl/>
      <w:lvlText w:val="%1.%2.%3.%4.%5.%6.%7.%8.%9"/>
      <w:lvlJc w:val="left"/>
      <w:pPr>
        <w:ind w:left="1800" w:hanging="1800"/>
      </w:pPr>
    </w:lvl>
  </w:abstractNum>
  <w:abstractNum w:abstractNumId="1" w15:restartNumberingAfterBreak="0">
    <w:nsid w:val="0337782A"/>
    <w:multiLevelType w:val="multilevel"/>
    <w:tmpl w:val="90D24208"/>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2" w15:restartNumberingAfterBreak="0">
    <w:nsid w:val="06D30BDC"/>
    <w:multiLevelType w:val="hybridMultilevel"/>
    <w:tmpl w:val="734ED3EC"/>
    <w:lvl w:ilvl="0" w:tplc="834431CA">
      <w:numFmt w:val="bullet"/>
      <w:lvlText w:val="-"/>
      <w:lvlJc w:val="left"/>
      <w:pPr>
        <w:ind w:left="1080" w:hanging="360"/>
      </w:pPr>
      <w:rPr>
        <w:rFonts w:ascii="Arial" w:eastAsia="Times New Roman" w:hAnsi="Arial" w:cs="Arial" w:hint="default"/>
        <w:b/>
      </w:rPr>
    </w:lvl>
    <w:lvl w:ilvl="1" w:tplc="0C0A0003" w:tentative="1">
      <w:start w:val="1"/>
      <w:numFmt w:val="bullet"/>
      <w:lvlText w:val="o"/>
      <w:lvlJc w:val="left"/>
      <w:pPr>
        <w:ind w:left="1800" w:hanging="360"/>
      </w:pPr>
      <w:rPr>
        <w:rFonts w:ascii="Courier New" w:hAnsi="Courier New" w:cs="Courier New" w:hint="default"/>
      </w:rPr>
    </w:lvl>
    <w:lvl w:ilvl="2" w:tplc="0C0A0005" w:tentative="1">
      <w:start w:val="1"/>
      <w:numFmt w:val="bullet"/>
      <w:lvlText w:val=""/>
      <w:lvlJc w:val="left"/>
      <w:pPr>
        <w:ind w:left="2520" w:hanging="360"/>
      </w:pPr>
      <w:rPr>
        <w:rFonts w:ascii="Wingdings" w:hAnsi="Wingdings" w:hint="default"/>
      </w:rPr>
    </w:lvl>
    <w:lvl w:ilvl="3" w:tplc="0C0A0001" w:tentative="1">
      <w:start w:val="1"/>
      <w:numFmt w:val="bullet"/>
      <w:lvlText w:val=""/>
      <w:lvlJc w:val="left"/>
      <w:pPr>
        <w:ind w:left="3240" w:hanging="360"/>
      </w:pPr>
      <w:rPr>
        <w:rFonts w:ascii="Symbol" w:hAnsi="Symbol" w:hint="default"/>
      </w:rPr>
    </w:lvl>
    <w:lvl w:ilvl="4" w:tplc="0C0A0003" w:tentative="1">
      <w:start w:val="1"/>
      <w:numFmt w:val="bullet"/>
      <w:lvlText w:val="o"/>
      <w:lvlJc w:val="left"/>
      <w:pPr>
        <w:ind w:left="3960" w:hanging="360"/>
      </w:pPr>
      <w:rPr>
        <w:rFonts w:ascii="Courier New" w:hAnsi="Courier New" w:cs="Courier New" w:hint="default"/>
      </w:rPr>
    </w:lvl>
    <w:lvl w:ilvl="5" w:tplc="0C0A0005" w:tentative="1">
      <w:start w:val="1"/>
      <w:numFmt w:val="bullet"/>
      <w:lvlText w:val=""/>
      <w:lvlJc w:val="left"/>
      <w:pPr>
        <w:ind w:left="4680" w:hanging="360"/>
      </w:pPr>
      <w:rPr>
        <w:rFonts w:ascii="Wingdings" w:hAnsi="Wingdings" w:hint="default"/>
      </w:rPr>
    </w:lvl>
    <w:lvl w:ilvl="6" w:tplc="0C0A0001" w:tentative="1">
      <w:start w:val="1"/>
      <w:numFmt w:val="bullet"/>
      <w:lvlText w:val=""/>
      <w:lvlJc w:val="left"/>
      <w:pPr>
        <w:ind w:left="5400" w:hanging="360"/>
      </w:pPr>
      <w:rPr>
        <w:rFonts w:ascii="Symbol" w:hAnsi="Symbol" w:hint="default"/>
      </w:rPr>
    </w:lvl>
    <w:lvl w:ilvl="7" w:tplc="0C0A0003" w:tentative="1">
      <w:start w:val="1"/>
      <w:numFmt w:val="bullet"/>
      <w:lvlText w:val="o"/>
      <w:lvlJc w:val="left"/>
      <w:pPr>
        <w:ind w:left="6120" w:hanging="360"/>
      </w:pPr>
      <w:rPr>
        <w:rFonts w:ascii="Courier New" w:hAnsi="Courier New" w:cs="Courier New" w:hint="default"/>
      </w:rPr>
    </w:lvl>
    <w:lvl w:ilvl="8" w:tplc="0C0A0005" w:tentative="1">
      <w:start w:val="1"/>
      <w:numFmt w:val="bullet"/>
      <w:lvlText w:val=""/>
      <w:lvlJc w:val="left"/>
      <w:pPr>
        <w:ind w:left="6840" w:hanging="360"/>
      </w:pPr>
      <w:rPr>
        <w:rFonts w:ascii="Wingdings" w:hAnsi="Wingdings" w:hint="default"/>
      </w:rPr>
    </w:lvl>
  </w:abstractNum>
  <w:abstractNum w:abstractNumId="3" w15:restartNumberingAfterBreak="0">
    <w:nsid w:val="25352E86"/>
    <w:multiLevelType w:val="multilevel"/>
    <w:tmpl w:val="E81277DA"/>
    <w:lvl w:ilvl="0">
      <w:start w:val="7"/>
      <w:numFmt w:val="decimal"/>
      <w:lvlText w:val="%1."/>
      <w:lvlJc w:val="left"/>
      <w:pPr>
        <w:tabs>
          <w:tab w:val="num" w:pos="720"/>
        </w:tabs>
        <w:ind w:left="720" w:hanging="360"/>
      </w:pPr>
    </w:lvl>
    <w:lvl w:ilvl="1" w:tentative="1">
      <w:start w:val="1"/>
      <w:numFmt w:val="decimal"/>
      <w:lvlText w:val="%2."/>
      <w:lvlJc w:val="left"/>
      <w:pPr>
        <w:tabs>
          <w:tab w:val="num" w:pos="1440"/>
        </w:tabs>
        <w:ind w:left="1440" w:hanging="360"/>
      </w:pPr>
    </w:lvl>
    <w:lvl w:ilvl="2" w:tentative="1">
      <w:start w:val="1"/>
      <w:numFmt w:val="decimal"/>
      <w:lvlText w:val="%3."/>
      <w:lvlJc w:val="left"/>
      <w:pPr>
        <w:tabs>
          <w:tab w:val="num" w:pos="2160"/>
        </w:tabs>
        <w:ind w:left="2160" w:hanging="360"/>
      </w:pPr>
    </w:lvl>
    <w:lvl w:ilvl="3" w:tentative="1">
      <w:start w:val="1"/>
      <w:numFmt w:val="decimal"/>
      <w:lvlText w:val="%4."/>
      <w:lvlJc w:val="left"/>
      <w:pPr>
        <w:tabs>
          <w:tab w:val="num" w:pos="2880"/>
        </w:tabs>
        <w:ind w:left="2880" w:hanging="360"/>
      </w:pPr>
    </w:lvl>
    <w:lvl w:ilvl="4" w:tentative="1">
      <w:start w:val="1"/>
      <w:numFmt w:val="decimal"/>
      <w:lvlText w:val="%5."/>
      <w:lvlJc w:val="left"/>
      <w:pPr>
        <w:tabs>
          <w:tab w:val="num" w:pos="3600"/>
        </w:tabs>
        <w:ind w:left="3600" w:hanging="360"/>
      </w:pPr>
    </w:lvl>
    <w:lvl w:ilvl="5" w:tentative="1">
      <w:start w:val="1"/>
      <w:numFmt w:val="decimal"/>
      <w:lvlText w:val="%6."/>
      <w:lvlJc w:val="left"/>
      <w:pPr>
        <w:tabs>
          <w:tab w:val="num" w:pos="4320"/>
        </w:tabs>
        <w:ind w:left="4320" w:hanging="360"/>
      </w:pPr>
    </w:lvl>
    <w:lvl w:ilvl="6" w:tentative="1">
      <w:start w:val="1"/>
      <w:numFmt w:val="decimal"/>
      <w:lvlText w:val="%7."/>
      <w:lvlJc w:val="left"/>
      <w:pPr>
        <w:tabs>
          <w:tab w:val="num" w:pos="5040"/>
        </w:tabs>
        <w:ind w:left="5040" w:hanging="360"/>
      </w:pPr>
    </w:lvl>
    <w:lvl w:ilvl="7" w:tentative="1">
      <w:start w:val="1"/>
      <w:numFmt w:val="decimal"/>
      <w:lvlText w:val="%8."/>
      <w:lvlJc w:val="left"/>
      <w:pPr>
        <w:tabs>
          <w:tab w:val="num" w:pos="5760"/>
        </w:tabs>
        <w:ind w:left="5760" w:hanging="360"/>
      </w:pPr>
    </w:lvl>
    <w:lvl w:ilvl="8" w:tentative="1">
      <w:start w:val="1"/>
      <w:numFmt w:val="decimal"/>
      <w:lvlText w:val="%9."/>
      <w:lvlJc w:val="left"/>
      <w:pPr>
        <w:tabs>
          <w:tab w:val="num" w:pos="6480"/>
        </w:tabs>
        <w:ind w:left="6480" w:hanging="360"/>
      </w:pPr>
    </w:lvl>
  </w:abstractNum>
  <w:abstractNum w:abstractNumId="4" w15:restartNumberingAfterBreak="0">
    <w:nsid w:val="31280020"/>
    <w:multiLevelType w:val="hybridMultilevel"/>
    <w:tmpl w:val="DA8CAD24"/>
    <w:lvl w:ilvl="0" w:tplc="240A000F">
      <w:start w:val="1"/>
      <w:numFmt w:val="decimal"/>
      <w:lvlText w:val="%1."/>
      <w:lvlJc w:val="left"/>
      <w:pPr>
        <w:ind w:left="720" w:hanging="360"/>
      </w:pPr>
      <w:rPr>
        <w:rFonts w:hint="default"/>
      </w:rPr>
    </w:lvl>
    <w:lvl w:ilvl="1" w:tplc="240A0019" w:tentative="1">
      <w:start w:val="1"/>
      <w:numFmt w:val="lowerLetter"/>
      <w:lvlText w:val="%2."/>
      <w:lvlJc w:val="left"/>
      <w:pPr>
        <w:ind w:left="1440" w:hanging="360"/>
      </w:pPr>
    </w:lvl>
    <w:lvl w:ilvl="2" w:tplc="240A001B" w:tentative="1">
      <w:start w:val="1"/>
      <w:numFmt w:val="lowerRoman"/>
      <w:lvlText w:val="%3."/>
      <w:lvlJc w:val="right"/>
      <w:pPr>
        <w:ind w:left="2160" w:hanging="180"/>
      </w:pPr>
    </w:lvl>
    <w:lvl w:ilvl="3" w:tplc="240A000F" w:tentative="1">
      <w:start w:val="1"/>
      <w:numFmt w:val="decimal"/>
      <w:lvlText w:val="%4."/>
      <w:lvlJc w:val="left"/>
      <w:pPr>
        <w:ind w:left="2880" w:hanging="360"/>
      </w:pPr>
    </w:lvl>
    <w:lvl w:ilvl="4" w:tplc="240A0019" w:tentative="1">
      <w:start w:val="1"/>
      <w:numFmt w:val="lowerLetter"/>
      <w:lvlText w:val="%5."/>
      <w:lvlJc w:val="left"/>
      <w:pPr>
        <w:ind w:left="3600" w:hanging="360"/>
      </w:pPr>
    </w:lvl>
    <w:lvl w:ilvl="5" w:tplc="240A001B" w:tentative="1">
      <w:start w:val="1"/>
      <w:numFmt w:val="lowerRoman"/>
      <w:lvlText w:val="%6."/>
      <w:lvlJc w:val="right"/>
      <w:pPr>
        <w:ind w:left="4320" w:hanging="180"/>
      </w:pPr>
    </w:lvl>
    <w:lvl w:ilvl="6" w:tplc="240A000F" w:tentative="1">
      <w:start w:val="1"/>
      <w:numFmt w:val="decimal"/>
      <w:lvlText w:val="%7."/>
      <w:lvlJc w:val="left"/>
      <w:pPr>
        <w:ind w:left="5040" w:hanging="360"/>
      </w:pPr>
    </w:lvl>
    <w:lvl w:ilvl="7" w:tplc="240A0019" w:tentative="1">
      <w:start w:val="1"/>
      <w:numFmt w:val="lowerLetter"/>
      <w:lvlText w:val="%8."/>
      <w:lvlJc w:val="left"/>
      <w:pPr>
        <w:ind w:left="5760" w:hanging="360"/>
      </w:pPr>
    </w:lvl>
    <w:lvl w:ilvl="8" w:tplc="240A001B" w:tentative="1">
      <w:start w:val="1"/>
      <w:numFmt w:val="lowerRoman"/>
      <w:lvlText w:val="%9."/>
      <w:lvlJc w:val="right"/>
      <w:pPr>
        <w:ind w:left="6480" w:hanging="180"/>
      </w:pPr>
    </w:lvl>
  </w:abstractNum>
  <w:abstractNum w:abstractNumId="5" w15:restartNumberingAfterBreak="0">
    <w:nsid w:val="320B0C74"/>
    <w:multiLevelType w:val="multilevel"/>
    <w:tmpl w:val="FCE0A7DE"/>
    <w:lvl w:ilvl="0">
      <w:start w:val="2"/>
      <w:numFmt w:val="decimal"/>
      <w:lvlText w:val="%1."/>
      <w:lvlJc w:val="left"/>
      <w:pPr>
        <w:tabs>
          <w:tab w:val="num" w:pos="720"/>
        </w:tabs>
        <w:ind w:left="720" w:hanging="360"/>
      </w:pPr>
    </w:lvl>
    <w:lvl w:ilvl="1" w:tentative="1">
      <w:start w:val="1"/>
      <w:numFmt w:val="decimal"/>
      <w:lvlText w:val="%2."/>
      <w:lvlJc w:val="left"/>
      <w:pPr>
        <w:tabs>
          <w:tab w:val="num" w:pos="1440"/>
        </w:tabs>
        <w:ind w:left="1440" w:hanging="360"/>
      </w:pPr>
    </w:lvl>
    <w:lvl w:ilvl="2" w:tentative="1">
      <w:start w:val="1"/>
      <w:numFmt w:val="decimal"/>
      <w:lvlText w:val="%3."/>
      <w:lvlJc w:val="left"/>
      <w:pPr>
        <w:tabs>
          <w:tab w:val="num" w:pos="2160"/>
        </w:tabs>
        <w:ind w:left="2160" w:hanging="360"/>
      </w:pPr>
    </w:lvl>
    <w:lvl w:ilvl="3" w:tentative="1">
      <w:start w:val="1"/>
      <w:numFmt w:val="decimal"/>
      <w:lvlText w:val="%4."/>
      <w:lvlJc w:val="left"/>
      <w:pPr>
        <w:tabs>
          <w:tab w:val="num" w:pos="2880"/>
        </w:tabs>
        <w:ind w:left="2880" w:hanging="360"/>
      </w:pPr>
    </w:lvl>
    <w:lvl w:ilvl="4" w:tentative="1">
      <w:start w:val="1"/>
      <w:numFmt w:val="decimal"/>
      <w:lvlText w:val="%5."/>
      <w:lvlJc w:val="left"/>
      <w:pPr>
        <w:tabs>
          <w:tab w:val="num" w:pos="3600"/>
        </w:tabs>
        <w:ind w:left="3600" w:hanging="360"/>
      </w:pPr>
    </w:lvl>
    <w:lvl w:ilvl="5" w:tentative="1">
      <w:start w:val="1"/>
      <w:numFmt w:val="decimal"/>
      <w:lvlText w:val="%6."/>
      <w:lvlJc w:val="left"/>
      <w:pPr>
        <w:tabs>
          <w:tab w:val="num" w:pos="4320"/>
        </w:tabs>
        <w:ind w:left="4320" w:hanging="360"/>
      </w:pPr>
    </w:lvl>
    <w:lvl w:ilvl="6" w:tentative="1">
      <w:start w:val="1"/>
      <w:numFmt w:val="decimal"/>
      <w:lvlText w:val="%7."/>
      <w:lvlJc w:val="left"/>
      <w:pPr>
        <w:tabs>
          <w:tab w:val="num" w:pos="5040"/>
        </w:tabs>
        <w:ind w:left="5040" w:hanging="360"/>
      </w:pPr>
    </w:lvl>
    <w:lvl w:ilvl="7" w:tentative="1">
      <w:start w:val="1"/>
      <w:numFmt w:val="decimal"/>
      <w:lvlText w:val="%8."/>
      <w:lvlJc w:val="left"/>
      <w:pPr>
        <w:tabs>
          <w:tab w:val="num" w:pos="5760"/>
        </w:tabs>
        <w:ind w:left="5760" w:hanging="360"/>
      </w:pPr>
    </w:lvl>
    <w:lvl w:ilvl="8" w:tentative="1">
      <w:start w:val="1"/>
      <w:numFmt w:val="decimal"/>
      <w:lvlText w:val="%9."/>
      <w:lvlJc w:val="left"/>
      <w:pPr>
        <w:tabs>
          <w:tab w:val="num" w:pos="6480"/>
        </w:tabs>
        <w:ind w:left="6480" w:hanging="360"/>
      </w:pPr>
    </w:lvl>
  </w:abstractNum>
  <w:abstractNum w:abstractNumId="6" w15:restartNumberingAfterBreak="0">
    <w:nsid w:val="33614460"/>
    <w:multiLevelType w:val="hybridMultilevel"/>
    <w:tmpl w:val="7FC88522"/>
    <w:lvl w:ilvl="0" w:tplc="A22AAB2E">
      <w:start w:val="1"/>
      <w:numFmt w:val="decimal"/>
      <w:lvlText w:val="%1)"/>
      <w:lvlJc w:val="left"/>
      <w:pPr>
        <w:ind w:left="720" w:hanging="360"/>
      </w:pPr>
      <w:rPr>
        <w:rFonts w:hint="default"/>
        <w:b/>
      </w:rPr>
    </w:lvl>
    <w:lvl w:ilvl="1" w:tplc="0C0A0019" w:tentative="1">
      <w:start w:val="1"/>
      <w:numFmt w:val="lowerLetter"/>
      <w:lvlText w:val="%2."/>
      <w:lvlJc w:val="left"/>
      <w:pPr>
        <w:ind w:left="1440" w:hanging="360"/>
      </w:pPr>
    </w:lvl>
    <w:lvl w:ilvl="2" w:tplc="0C0A001B" w:tentative="1">
      <w:start w:val="1"/>
      <w:numFmt w:val="lowerRoman"/>
      <w:lvlText w:val="%3."/>
      <w:lvlJc w:val="right"/>
      <w:pPr>
        <w:ind w:left="2160" w:hanging="180"/>
      </w:pPr>
    </w:lvl>
    <w:lvl w:ilvl="3" w:tplc="0C0A000F" w:tentative="1">
      <w:start w:val="1"/>
      <w:numFmt w:val="decimal"/>
      <w:lvlText w:val="%4."/>
      <w:lvlJc w:val="left"/>
      <w:pPr>
        <w:ind w:left="2880" w:hanging="360"/>
      </w:pPr>
    </w:lvl>
    <w:lvl w:ilvl="4" w:tplc="0C0A0019" w:tentative="1">
      <w:start w:val="1"/>
      <w:numFmt w:val="lowerLetter"/>
      <w:lvlText w:val="%5."/>
      <w:lvlJc w:val="left"/>
      <w:pPr>
        <w:ind w:left="3600" w:hanging="360"/>
      </w:pPr>
    </w:lvl>
    <w:lvl w:ilvl="5" w:tplc="0C0A001B" w:tentative="1">
      <w:start w:val="1"/>
      <w:numFmt w:val="lowerRoman"/>
      <w:lvlText w:val="%6."/>
      <w:lvlJc w:val="right"/>
      <w:pPr>
        <w:ind w:left="4320" w:hanging="180"/>
      </w:pPr>
    </w:lvl>
    <w:lvl w:ilvl="6" w:tplc="0C0A000F" w:tentative="1">
      <w:start w:val="1"/>
      <w:numFmt w:val="decimal"/>
      <w:lvlText w:val="%7."/>
      <w:lvlJc w:val="left"/>
      <w:pPr>
        <w:ind w:left="5040" w:hanging="360"/>
      </w:pPr>
    </w:lvl>
    <w:lvl w:ilvl="7" w:tplc="0C0A0019" w:tentative="1">
      <w:start w:val="1"/>
      <w:numFmt w:val="lowerLetter"/>
      <w:lvlText w:val="%8."/>
      <w:lvlJc w:val="left"/>
      <w:pPr>
        <w:ind w:left="5760" w:hanging="360"/>
      </w:pPr>
    </w:lvl>
    <w:lvl w:ilvl="8" w:tplc="0C0A001B" w:tentative="1">
      <w:start w:val="1"/>
      <w:numFmt w:val="lowerRoman"/>
      <w:lvlText w:val="%9."/>
      <w:lvlJc w:val="right"/>
      <w:pPr>
        <w:ind w:left="6480" w:hanging="180"/>
      </w:pPr>
    </w:lvl>
  </w:abstractNum>
  <w:abstractNum w:abstractNumId="7" w15:restartNumberingAfterBreak="0">
    <w:nsid w:val="370F0516"/>
    <w:multiLevelType w:val="multilevel"/>
    <w:tmpl w:val="BAD28BB2"/>
    <w:lvl w:ilvl="0">
      <w:start w:val="4"/>
      <w:numFmt w:val="decimal"/>
      <w:lvlText w:val="%1."/>
      <w:lvlJc w:val="left"/>
      <w:pPr>
        <w:tabs>
          <w:tab w:val="num" w:pos="720"/>
        </w:tabs>
        <w:ind w:left="720" w:hanging="360"/>
      </w:pPr>
    </w:lvl>
    <w:lvl w:ilvl="1" w:tentative="1">
      <w:start w:val="1"/>
      <w:numFmt w:val="decimal"/>
      <w:lvlText w:val="%2."/>
      <w:lvlJc w:val="left"/>
      <w:pPr>
        <w:tabs>
          <w:tab w:val="num" w:pos="1440"/>
        </w:tabs>
        <w:ind w:left="1440" w:hanging="360"/>
      </w:pPr>
    </w:lvl>
    <w:lvl w:ilvl="2" w:tentative="1">
      <w:start w:val="1"/>
      <w:numFmt w:val="decimal"/>
      <w:lvlText w:val="%3."/>
      <w:lvlJc w:val="left"/>
      <w:pPr>
        <w:tabs>
          <w:tab w:val="num" w:pos="2160"/>
        </w:tabs>
        <w:ind w:left="2160" w:hanging="360"/>
      </w:pPr>
    </w:lvl>
    <w:lvl w:ilvl="3" w:tentative="1">
      <w:start w:val="1"/>
      <w:numFmt w:val="decimal"/>
      <w:lvlText w:val="%4."/>
      <w:lvlJc w:val="left"/>
      <w:pPr>
        <w:tabs>
          <w:tab w:val="num" w:pos="2880"/>
        </w:tabs>
        <w:ind w:left="2880" w:hanging="360"/>
      </w:pPr>
    </w:lvl>
    <w:lvl w:ilvl="4" w:tentative="1">
      <w:start w:val="1"/>
      <w:numFmt w:val="decimal"/>
      <w:lvlText w:val="%5."/>
      <w:lvlJc w:val="left"/>
      <w:pPr>
        <w:tabs>
          <w:tab w:val="num" w:pos="3600"/>
        </w:tabs>
        <w:ind w:left="3600" w:hanging="360"/>
      </w:pPr>
    </w:lvl>
    <w:lvl w:ilvl="5" w:tentative="1">
      <w:start w:val="1"/>
      <w:numFmt w:val="decimal"/>
      <w:lvlText w:val="%6."/>
      <w:lvlJc w:val="left"/>
      <w:pPr>
        <w:tabs>
          <w:tab w:val="num" w:pos="4320"/>
        </w:tabs>
        <w:ind w:left="4320" w:hanging="360"/>
      </w:pPr>
    </w:lvl>
    <w:lvl w:ilvl="6" w:tentative="1">
      <w:start w:val="1"/>
      <w:numFmt w:val="decimal"/>
      <w:lvlText w:val="%7."/>
      <w:lvlJc w:val="left"/>
      <w:pPr>
        <w:tabs>
          <w:tab w:val="num" w:pos="5040"/>
        </w:tabs>
        <w:ind w:left="5040" w:hanging="360"/>
      </w:pPr>
    </w:lvl>
    <w:lvl w:ilvl="7" w:tentative="1">
      <w:start w:val="1"/>
      <w:numFmt w:val="decimal"/>
      <w:lvlText w:val="%8."/>
      <w:lvlJc w:val="left"/>
      <w:pPr>
        <w:tabs>
          <w:tab w:val="num" w:pos="5760"/>
        </w:tabs>
        <w:ind w:left="5760" w:hanging="360"/>
      </w:pPr>
    </w:lvl>
    <w:lvl w:ilvl="8" w:tentative="1">
      <w:start w:val="1"/>
      <w:numFmt w:val="decimal"/>
      <w:lvlText w:val="%9."/>
      <w:lvlJc w:val="left"/>
      <w:pPr>
        <w:tabs>
          <w:tab w:val="num" w:pos="6480"/>
        </w:tabs>
        <w:ind w:left="6480" w:hanging="360"/>
      </w:pPr>
    </w:lvl>
  </w:abstractNum>
  <w:abstractNum w:abstractNumId="8" w15:restartNumberingAfterBreak="0">
    <w:nsid w:val="37D933EA"/>
    <w:multiLevelType w:val="multilevel"/>
    <w:tmpl w:val="8BFCD550"/>
    <w:lvl w:ilvl="0">
      <w:start w:val="6"/>
      <w:numFmt w:val="decimal"/>
      <w:lvlText w:val="%1."/>
      <w:lvlJc w:val="left"/>
      <w:pPr>
        <w:tabs>
          <w:tab w:val="num" w:pos="720"/>
        </w:tabs>
        <w:ind w:left="720" w:hanging="360"/>
      </w:pPr>
    </w:lvl>
    <w:lvl w:ilvl="1" w:tentative="1">
      <w:start w:val="1"/>
      <w:numFmt w:val="decimal"/>
      <w:lvlText w:val="%2."/>
      <w:lvlJc w:val="left"/>
      <w:pPr>
        <w:tabs>
          <w:tab w:val="num" w:pos="1440"/>
        </w:tabs>
        <w:ind w:left="1440" w:hanging="360"/>
      </w:pPr>
    </w:lvl>
    <w:lvl w:ilvl="2" w:tentative="1">
      <w:start w:val="1"/>
      <w:numFmt w:val="decimal"/>
      <w:lvlText w:val="%3."/>
      <w:lvlJc w:val="left"/>
      <w:pPr>
        <w:tabs>
          <w:tab w:val="num" w:pos="2160"/>
        </w:tabs>
        <w:ind w:left="2160" w:hanging="360"/>
      </w:pPr>
    </w:lvl>
    <w:lvl w:ilvl="3" w:tentative="1">
      <w:start w:val="1"/>
      <w:numFmt w:val="decimal"/>
      <w:lvlText w:val="%4."/>
      <w:lvlJc w:val="left"/>
      <w:pPr>
        <w:tabs>
          <w:tab w:val="num" w:pos="2880"/>
        </w:tabs>
        <w:ind w:left="2880" w:hanging="360"/>
      </w:pPr>
    </w:lvl>
    <w:lvl w:ilvl="4" w:tentative="1">
      <w:start w:val="1"/>
      <w:numFmt w:val="decimal"/>
      <w:lvlText w:val="%5."/>
      <w:lvlJc w:val="left"/>
      <w:pPr>
        <w:tabs>
          <w:tab w:val="num" w:pos="3600"/>
        </w:tabs>
        <w:ind w:left="3600" w:hanging="360"/>
      </w:pPr>
    </w:lvl>
    <w:lvl w:ilvl="5" w:tentative="1">
      <w:start w:val="1"/>
      <w:numFmt w:val="decimal"/>
      <w:lvlText w:val="%6."/>
      <w:lvlJc w:val="left"/>
      <w:pPr>
        <w:tabs>
          <w:tab w:val="num" w:pos="4320"/>
        </w:tabs>
        <w:ind w:left="4320" w:hanging="360"/>
      </w:pPr>
    </w:lvl>
    <w:lvl w:ilvl="6" w:tentative="1">
      <w:start w:val="1"/>
      <w:numFmt w:val="decimal"/>
      <w:lvlText w:val="%7."/>
      <w:lvlJc w:val="left"/>
      <w:pPr>
        <w:tabs>
          <w:tab w:val="num" w:pos="5040"/>
        </w:tabs>
        <w:ind w:left="5040" w:hanging="360"/>
      </w:pPr>
    </w:lvl>
    <w:lvl w:ilvl="7" w:tentative="1">
      <w:start w:val="1"/>
      <w:numFmt w:val="decimal"/>
      <w:lvlText w:val="%8."/>
      <w:lvlJc w:val="left"/>
      <w:pPr>
        <w:tabs>
          <w:tab w:val="num" w:pos="5760"/>
        </w:tabs>
        <w:ind w:left="5760" w:hanging="360"/>
      </w:pPr>
    </w:lvl>
    <w:lvl w:ilvl="8" w:tentative="1">
      <w:start w:val="1"/>
      <w:numFmt w:val="decimal"/>
      <w:lvlText w:val="%9."/>
      <w:lvlJc w:val="left"/>
      <w:pPr>
        <w:tabs>
          <w:tab w:val="num" w:pos="6480"/>
        </w:tabs>
        <w:ind w:left="6480" w:hanging="360"/>
      </w:pPr>
    </w:lvl>
  </w:abstractNum>
  <w:abstractNum w:abstractNumId="9" w15:restartNumberingAfterBreak="0">
    <w:nsid w:val="39D726F5"/>
    <w:multiLevelType w:val="hybridMultilevel"/>
    <w:tmpl w:val="EE8E77B4"/>
    <w:lvl w:ilvl="0" w:tplc="C1D210D2">
      <w:start w:val="1"/>
      <w:numFmt w:val="bullet"/>
      <w:lvlText w:val=""/>
      <w:lvlJc w:val="left"/>
      <w:pPr>
        <w:ind w:left="720" w:hanging="360"/>
      </w:pPr>
      <w:rPr>
        <w:rFonts w:ascii="Symbol" w:hAnsi="Symbol" w:hint="default"/>
        <w:color w:val="auto"/>
      </w:rPr>
    </w:lvl>
    <w:lvl w:ilvl="1" w:tplc="040A0003">
      <w:start w:val="1"/>
      <w:numFmt w:val="bullet"/>
      <w:lvlText w:val="o"/>
      <w:lvlJc w:val="left"/>
      <w:pPr>
        <w:ind w:left="1440" w:hanging="360"/>
      </w:pPr>
      <w:rPr>
        <w:rFonts w:ascii="Courier New" w:hAnsi="Courier New" w:cs="Courier New" w:hint="default"/>
      </w:rPr>
    </w:lvl>
    <w:lvl w:ilvl="2" w:tplc="040A0005">
      <w:start w:val="1"/>
      <w:numFmt w:val="bullet"/>
      <w:lvlText w:val=""/>
      <w:lvlJc w:val="left"/>
      <w:pPr>
        <w:ind w:left="2160" w:hanging="360"/>
      </w:pPr>
      <w:rPr>
        <w:rFonts w:ascii="Wingdings" w:hAnsi="Wingdings" w:hint="default"/>
      </w:rPr>
    </w:lvl>
    <w:lvl w:ilvl="3" w:tplc="040A0001">
      <w:start w:val="1"/>
      <w:numFmt w:val="bullet"/>
      <w:lvlText w:val=""/>
      <w:lvlJc w:val="left"/>
      <w:pPr>
        <w:ind w:left="2880" w:hanging="360"/>
      </w:pPr>
      <w:rPr>
        <w:rFonts w:ascii="Symbol" w:hAnsi="Symbol" w:hint="default"/>
      </w:rPr>
    </w:lvl>
    <w:lvl w:ilvl="4" w:tplc="040A0003">
      <w:start w:val="1"/>
      <w:numFmt w:val="bullet"/>
      <w:lvlText w:val="o"/>
      <w:lvlJc w:val="left"/>
      <w:pPr>
        <w:ind w:left="3600" w:hanging="360"/>
      </w:pPr>
      <w:rPr>
        <w:rFonts w:ascii="Courier New" w:hAnsi="Courier New" w:cs="Courier New" w:hint="default"/>
      </w:rPr>
    </w:lvl>
    <w:lvl w:ilvl="5" w:tplc="040A0005">
      <w:start w:val="1"/>
      <w:numFmt w:val="bullet"/>
      <w:lvlText w:val=""/>
      <w:lvlJc w:val="left"/>
      <w:pPr>
        <w:ind w:left="4320" w:hanging="360"/>
      </w:pPr>
      <w:rPr>
        <w:rFonts w:ascii="Wingdings" w:hAnsi="Wingdings" w:hint="default"/>
      </w:rPr>
    </w:lvl>
    <w:lvl w:ilvl="6" w:tplc="040A0001">
      <w:start w:val="1"/>
      <w:numFmt w:val="bullet"/>
      <w:lvlText w:val=""/>
      <w:lvlJc w:val="left"/>
      <w:pPr>
        <w:ind w:left="5040" w:hanging="360"/>
      </w:pPr>
      <w:rPr>
        <w:rFonts w:ascii="Symbol" w:hAnsi="Symbol" w:hint="default"/>
      </w:rPr>
    </w:lvl>
    <w:lvl w:ilvl="7" w:tplc="040A0003">
      <w:start w:val="1"/>
      <w:numFmt w:val="bullet"/>
      <w:lvlText w:val="o"/>
      <w:lvlJc w:val="left"/>
      <w:pPr>
        <w:ind w:left="5760" w:hanging="360"/>
      </w:pPr>
      <w:rPr>
        <w:rFonts w:ascii="Courier New" w:hAnsi="Courier New" w:cs="Courier New" w:hint="default"/>
      </w:rPr>
    </w:lvl>
    <w:lvl w:ilvl="8" w:tplc="040A0005">
      <w:start w:val="1"/>
      <w:numFmt w:val="bullet"/>
      <w:lvlText w:val=""/>
      <w:lvlJc w:val="left"/>
      <w:pPr>
        <w:ind w:left="6480" w:hanging="360"/>
      </w:pPr>
      <w:rPr>
        <w:rFonts w:ascii="Wingdings" w:hAnsi="Wingdings" w:hint="default"/>
      </w:rPr>
    </w:lvl>
  </w:abstractNum>
  <w:abstractNum w:abstractNumId="10" w15:restartNumberingAfterBreak="0">
    <w:nsid w:val="636C03B0"/>
    <w:multiLevelType w:val="hybridMultilevel"/>
    <w:tmpl w:val="53AC8484"/>
    <w:lvl w:ilvl="0" w:tplc="1F14B5D2">
      <w:start w:val="1"/>
      <w:numFmt w:val="bullet"/>
      <w:lvlText w:val="·"/>
      <w:lvlJc w:val="left"/>
      <w:pPr>
        <w:ind w:left="785" w:hanging="360"/>
      </w:pPr>
      <w:rPr>
        <w:rFonts w:ascii="Symbol" w:hAnsi="Symbol" w:hint="default"/>
        <w:color w:val="auto"/>
      </w:rPr>
    </w:lvl>
    <w:lvl w:ilvl="1" w:tplc="240A0003" w:tentative="1">
      <w:start w:val="1"/>
      <w:numFmt w:val="bullet"/>
      <w:lvlText w:val="o"/>
      <w:lvlJc w:val="left"/>
      <w:pPr>
        <w:ind w:left="1505" w:hanging="360"/>
      </w:pPr>
      <w:rPr>
        <w:rFonts w:ascii="Courier New" w:hAnsi="Courier New" w:cs="Courier New" w:hint="default"/>
      </w:rPr>
    </w:lvl>
    <w:lvl w:ilvl="2" w:tplc="240A0005" w:tentative="1">
      <w:start w:val="1"/>
      <w:numFmt w:val="bullet"/>
      <w:lvlText w:val=""/>
      <w:lvlJc w:val="left"/>
      <w:pPr>
        <w:ind w:left="2225" w:hanging="360"/>
      </w:pPr>
      <w:rPr>
        <w:rFonts w:ascii="Wingdings" w:hAnsi="Wingdings" w:hint="default"/>
      </w:rPr>
    </w:lvl>
    <w:lvl w:ilvl="3" w:tplc="240A0001" w:tentative="1">
      <w:start w:val="1"/>
      <w:numFmt w:val="bullet"/>
      <w:lvlText w:val=""/>
      <w:lvlJc w:val="left"/>
      <w:pPr>
        <w:ind w:left="2945" w:hanging="360"/>
      </w:pPr>
      <w:rPr>
        <w:rFonts w:ascii="Symbol" w:hAnsi="Symbol" w:hint="default"/>
      </w:rPr>
    </w:lvl>
    <w:lvl w:ilvl="4" w:tplc="240A0003" w:tentative="1">
      <w:start w:val="1"/>
      <w:numFmt w:val="bullet"/>
      <w:lvlText w:val="o"/>
      <w:lvlJc w:val="left"/>
      <w:pPr>
        <w:ind w:left="3665" w:hanging="360"/>
      </w:pPr>
      <w:rPr>
        <w:rFonts w:ascii="Courier New" w:hAnsi="Courier New" w:cs="Courier New" w:hint="default"/>
      </w:rPr>
    </w:lvl>
    <w:lvl w:ilvl="5" w:tplc="240A0005" w:tentative="1">
      <w:start w:val="1"/>
      <w:numFmt w:val="bullet"/>
      <w:lvlText w:val=""/>
      <w:lvlJc w:val="left"/>
      <w:pPr>
        <w:ind w:left="4385" w:hanging="360"/>
      </w:pPr>
      <w:rPr>
        <w:rFonts w:ascii="Wingdings" w:hAnsi="Wingdings" w:hint="default"/>
      </w:rPr>
    </w:lvl>
    <w:lvl w:ilvl="6" w:tplc="240A0001" w:tentative="1">
      <w:start w:val="1"/>
      <w:numFmt w:val="bullet"/>
      <w:lvlText w:val=""/>
      <w:lvlJc w:val="left"/>
      <w:pPr>
        <w:ind w:left="5105" w:hanging="360"/>
      </w:pPr>
      <w:rPr>
        <w:rFonts w:ascii="Symbol" w:hAnsi="Symbol" w:hint="default"/>
      </w:rPr>
    </w:lvl>
    <w:lvl w:ilvl="7" w:tplc="240A0003" w:tentative="1">
      <w:start w:val="1"/>
      <w:numFmt w:val="bullet"/>
      <w:lvlText w:val="o"/>
      <w:lvlJc w:val="left"/>
      <w:pPr>
        <w:ind w:left="5825" w:hanging="360"/>
      </w:pPr>
      <w:rPr>
        <w:rFonts w:ascii="Courier New" w:hAnsi="Courier New" w:cs="Courier New" w:hint="default"/>
      </w:rPr>
    </w:lvl>
    <w:lvl w:ilvl="8" w:tplc="240A0005" w:tentative="1">
      <w:start w:val="1"/>
      <w:numFmt w:val="bullet"/>
      <w:lvlText w:val=""/>
      <w:lvlJc w:val="left"/>
      <w:pPr>
        <w:ind w:left="6545" w:hanging="360"/>
      </w:pPr>
      <w:rPr>
        <w:rFonts w:ascii="Wingdings" w:hAnsi="Wingdings" w:hint="default"/>
      </w:rPr>
    </w:lvl>
  </w:abstractNum>
  <w:abstractNum w:abstractNumId="11" w15:restartNumberingAfterBreak="0">
    <w:nsid w:val="6BF97060"/>
    <w:multiLevelType w:val="multilevel"/>
    <w:tmpl w:val="B3E004E0"/>
    <w:lvl w:ilvl="0">
      <w:start w:val="5"/>
      <w:numFmt w:val="decimal"/>
      <w:lvlText w:val="%1."/>
      <w:lvlJc w:val="left"/>
      <w:pPr>
        <w:tabs>
          <w:tab w:val="num" w:pos="720"/>
        </w:tabs>
        <w:ind w:left="720" w:hanging="360"/>
      </w:pPr>
    </w:lvl>
    <w:lvl w:ilvl="1" w:tentative="1">
      <w:start w:val="1"/>
      <w:numFmt w:val="decimal"/>
      <w:lvlText w:val="%2."/>
      <w:lvlJc w:val="left"/>
      <w:pPr>
        <w:tabs>
          <w:tab w:val="num" w:pos="1440"/>
        </w:tabs>
        <w:ind w:left="1440" w:hanging="360"/>
      </w:pPr>
    </w:lvl>
    <w:lvl w:ilvl="2" w:tentative="1">
      <w:start w:val="1"/>
      <w:numFmt w:val="decimal"/>
      <w:lvlText w:val="%3."/>
      <w:lvlJc w:val="left"/>
      <w:pPr>
        <w:tabs>
          <w:tab w:val="num" w:pos="2160"/>
        </w:tabs>
        <w:ind w:left="2160" w:hanging="360"/>
      </w:pPr>
    </w:lvl>
    <w:lvl w:ilvl="3" w:tentative="1">
      <w:start w:val="1"/>
      <w:numFmt w:val="decimal"/>
      <w:lvlText w:val="%4."/>
      <w:lvlJc w:val="left"/>
      <w:pPr>
        <w:tabs>
          <w:tab w:val="num" w:pos="2880"/>
        </w:tabs>
        <w:ind w:left="2880" w:hanging="360"/>
      </w:pPr>
    </w:lvl>
    <w:lvl w:ilvl="4" w:tentative="1">
      <w:start w:val="1"/>
      <w:numFmt w:val="decimal"/>
      <w:lvlText w:val="%5."/>
      <w:lvlJc w:val="left"/>
      <w:pPr>
        <w:tabs>
          <w:tab w:val="num" w:pos="3600"/>
        </w:tabs>
        <w:ind w:left="3600" w:hanging="360"/>
      </w:pPr>
    </w:lvl>
    <w:lvl w:ilvl="5" w:tentative="1">
      <w:start w:val="1"/>
      <w:numFmt w:val="decimal"/>
      <w:lvlText w:val="%6."/>
      <w:lvlJc w:val="left"/>
      <w:pPr>
        <w:tabs>
          <w:tab w:val="num" w:pos="4320"/>
        </w:tabs>
        <w:ind w:left="4320" w:hanging="360"/>
      </w:pPr>
    </w:lvl>
    <w:lvl w:ilvl="6" w:tentative="1">
      <w:start w:val="1"/>
      <w:numFmt w:val="decimal"/>
      <w:lvlText w:val="%7."/>
      <w:lvlJc w:val="left"/>
      <w:pPr>
        <w:tabs>
          <w:tab w:val="num" w:pos="5040"/>
        </w:tabs>
        <w:ind w:left="5040" w:hanging="360"/>
      </w:pPr>
    </w:lvl>
    <w:lvl w:ilvl="7" w:tentative="1">
      <w:start w:val="1"/>
      <w:numFmt w:val="decimal"/>
      <w:lvlText w:val="%8."/>
      <w:lvlJc w:val="left"/>
      <w:pPr>
        <w:tabs>
          <w:tab w:val="num" w:pos="5760"/>
        </w:tabs>
        <w:ind w:left="5760" w:hanging="360"/>
      </w:pPr>
    </w:lvl>
    <w:lvl w:ilvl="8" w:tentative="1">
      <w:start w:val="1"/>
      <w:numFmt w:val="decimal"/>
      <w:lvlText w:val="%9."/>
      <w:lvlJc w:val="left"/>
      <w:pPr>
        <w:tabs>
          <w:tab w:val="num" w:pos="6480"/>
        </w:tabs>
        <w:ind w:left="6480" w:hanging="360"/>
      </w:pPr>
    </w:lvl>
  </w:abstractNum>
  <w:abstractNum w:abstractNumId="12" w15:restartNumberingAfterBreak="0">
    <w:nsid w:val="6C3C082A"/>
    <w:multiLevelType w:val="multilevel"/>
    <w:tmpl w:val="A80420EA"/>
    <w:lvl w:ilvl="0">
      <w:start w:val="3"/>
      <w:numFmt w:val="decimal"/>
      <w:lvlText w:val="%1."/>
      <w:lvlJc w:val="left"/>
      <w:pPr>
        <w:tabs>
          <w:tab w:val="num" w:pos="720"/>
        </w:tabs>
        <w:ind w:left="720" w:hanging="360"/>
      </w:pPr>
    </w:lvl>
    <w:lvl w:ilvl="1" w:tentative="1">
      <w:start w:val="1"/>
      <w:numFmt w:val="decimal"/>
      <w:lvlText w:val="%2."/>
      <w:lvlJc w:val="left"/>
      <w:pPr>
        <w:tabs>
          <w:tab w:val="num" w:pos="1440"/>
        </w:tabs>
        <w:ind w:left="1440" w:hanging="360"/>
      </w:pPr>
    </w:lvl>
    <w:lvl w:ilvl="2" w:tentative="1">
      <w:start w:val="1"/>
      <w:numFmt w:val="decimal"/>
      <w:lvlText w:val="%3."/>
      <w:lvlJc w:val="left"/>
      <w:pPr>
        <w:tabs>
          <w:tab w:val="num" w:pos="2160"/>
        </w:tabs>
        <w:ind w:left="2160" w:hanging="360"/>
      </w:pPr>
    </w:lvl>
    <w:lvl w:ilvl="3" w:tentative="1">
      <w:start w:val="1"/>
      <w:numFmt w:val="decimal"/>
      <w:lvlText w:val="%4."/>
      <w:lvlJc w:val="left"/>
      <w:pPr>
        <w:tabs>
          <w:tab w:val="num" w:pos="2880"/>
        </w:tabs>
        <w:ind w:left="2880" w:hanging="360"/>
      </w:pPr>
    </w:lvl>
    <w:lvl w:ilvl="4" w:tentative="1">
      <w:start w:val="1"/>
      <w:numFmt w:val="decimal"/>
      <w:lvlText w:val="%5."/>
      <w:lvlJc w:val="left"/>
      <w:pPr>
        <w:tabs>
          <w:tab w:val="num" w:pos="3600"/>
        </w:tabs>
        <w:ind w:left="3600" w:hanging="360"/>
      </w:pPr>
    </w:lvl>
    <w:lvl w:ilvl="5" w:tentative="1">
      <w:start w:val="1"/>
      <w:numFmt w:val="decimal"/>
      <w:lvlText w:val="%6."/>
      <w:lvlJc w:val="left"/>
      <w:pPr>
        <w:tabs>
          <w:tab w:val="num" w:pos="4320"/>
        </w:tabs>
        <w:ind w:left="4320" w:hanging="360"/>
      </w:pPr>
    </w:lvl>
    <w:lvl w:ilvl="6" w:tentative="1">
      <w:start w:val="1"/>
      <w:numFmt w:val="decimal"/>
      <w:lvlText w:val="%7."/>
      <w:lvlJc w:val="left"/>
      <w:pPr>
        <w:tabs>
          <w:tab w:val="num" w:pos="5040"/>
        </w:tabs>
        <w:ind w:left="5040" w:hanging="360"/>
      </w:pPr>
    </w:lvl>
    <w:lvl w:ilvl="7" w:tentative="1">
      <w:start w:val="1"/>
      <w:numFmt w:val="decimal"/>
      <w:lvlText w:val="%8."/>
      <w:lvlJc w:val="left"/>
      <w:pPr>
        <w:tabs>
          <w:tab w:val="num" w:pos="5760"/>
        </w:tabs>
        <w:ind w:left="5760" w:hanging="360"/>
      </w:pPr>
    </w:lvl>
    <w:lvl w:ilvl="8" w:tentative="1">
      <w:start w:val="1"/>
      <w:numFmt w:val="decimal"/>
      <w:lvlText w:val="%9."/>
      <w:lvlJc w:val="left"/>
      <w:pPr>
        <w:tabs>
          <w:tab w:val="num" w:pos="6480"/>
        </w:tabs>
        <w:ind w:left="6480" w:hanging="360"/>
      </w:pPr>
    </w:lvl>
  </w:abstractNum>
  <w:abstractNum w:abstractNumId="13" w15:restartNumberingAfterBreak="0">
    <w:nsid w:val="6F4922CE"/>
    <w:multiLevelType w:val="multilevel"/>
    <w:tmpl w:val="E5E6373C"/>
    <w:lvl w:ilvl="0">
      <w:start w:val="1"/>
      <w:numFmt w:val="decimal"/>
      <w:lvlText w:val="%1."/>
      <w:lvlJc w:val="left"/>
      <w:pPr>
        <w:tabs>
          <w:tab w:val="num" w:pos="720"/>
        </w:tabs>
        <w:ind w:left="720" w:hanging="360"/>
      </w:pPr>
    </w:lvl>
    <w:lvl w:ilvl="1" w:tentative="1">
      <w:start w:val="1"/>
      <w:numFmt w:val="decimal"/>
      <w:lvlText w:val="%2."/>
      <w:lvlJc w:val="left"/>
      <w:pPr>
        <w:tabs>
          <w:tab w:val="num" w:pos="1440"/>
        </w:tabs>
        <w:ind w:left="1440" w:hanging="360"/>
      </w:pPr>
    </w:lvl>
    <w:lvl w:ilvl="2" w:tentative="1">
      <w:start w:val="1"/>
      <w:numFmt w:val="decimal"/>
      <w:lvlText w:val="%3."/>
      <w:lvlJc w:val="left"/>
      <w:pPr>
        <w:tabs>
          <w:tab w:val="num" w:pos="2160"/>
        </w:tabs>
        <w:ind w:left="2160" w:hanging="360"/>
      </w:pPr>
    </w:lvl>
    <w:lvl w:ilvl="3" w:tentative="1">
      <w:start w:val="1"/>
      <w:numFmt w:val="decimal"/>
      <w:lvlText w:val="%4."/>
      <w:lvlJc w:val="left"/>
      <w:pPr>
        <w:tabs>
          <w:tab w:val="num" w:pos="2880"/>
        </w:tabs>
        <w:ind w:left="2880" w:hanging="360"/>
      </w:pPr>
    </w:lvl>
    <w:lvl w:ilvl="4" w:tentative="1">
      <w:start w:val="1"/>
      <w:numFmt w:val="decimal"/>
      <w:lvlText w:val="%5."/>
      <w:lvlJc w:val="left"/>
      <w:pPr>
        <w:tabs>
          <w:tab w:val="num" w:pos="3600"/>
        </w:tabs>
        <w:ind w:left="3600" w:hanging="360"/>
      </w:pPr>
    </w:lvl>
    <w:lvl w:ilvl="5" w:tentative="1">
      <w:start w:val="1"/>
      <w:numFmt w:val="decimal"/>
      <w:lvlText w:val="%6."/>
      <w:lvlJc w:val="left"/>
      <w:pPr>
        <w:tabs>
          <w:tab w:val="num" w:pos="4320"/>
        </w:tabs>
        <w:ind w:left="4320" w:hanging="360"/>
      </w:pPr>
    </w:lvl>
    <w:lvl w:ilvl="6" w:tentative="1">
      <w:start w:val="1"/>
      <w:numFmt w:val="decimal"/>
      <w:lvlText w:val="%7."/>
      <w:lvlJc w:val="left"/>
      <w:pPr>
        <w:tabs>
          <w:tab w:val="num" w:pos="5040"/>
        </w:tabs>
        <w:ind w:left="5040" w:hanging="360"/>
      </w:pPr>
    </w:lvl>
    <w:lvl w:ilvl="7" w:tentative="1">
      <w:start w:val="1"/>
      <w:numFmt w:val="decimal"/>
      <w:lvlText w:val="%8."/>
      <w:lvlJc w:val="left"/>
      <w:pPr>
        <w:tabs>
          <w:tab w:val="num" w:pos="5760"/>
        </w:tabs>
        <w:ind w:left="5760" w:hanging="360"/>
      </w:pPr>
    </w:lvl>
    <w:lvl w:ilvl="8" w:tentative="1">
      <w:start w:val="1"/>
      <w:numFmt w:val="decimal"/>
      <w:lvlText w:val="%9."/>
      <w:lvlJc w:val="left"/>
      <w:pPr>
        <w:tabs>
          <w:tab w:val="num" w:pos="6480"/>
        </w:tabs>
        <w:ind w:left="6480" w:hanging="360"/>
      </w:pPr>
    </w:lvl>
  </w:abstractNum>
  <w:abstractNum w:abstractNumId="14" w15:restartNumberingAfterBreak="0">
    <w:nsid w:val="6FB367B7"/>
    <w:multiLevelType w:val="multilevel"/>
    <w:tmpl w:val="4E0EF642"/>
    <w:lvl w:ilvl="0">
      <w:start w:val="8"/>
      <w:numFmt w:val="decimal"/>
      <w:lvlText w:val="%1."/>
      <w:lvlJc w:val="left"/>
      <w:pPr>
        <w:tabs>
          <w:tab w:val="num" w:pos="720"/>
        </w:tabs>
        <w:ind w:left="720" w:hanging="360"/>
      </w:pPr>
    </w:lvl>
    <w:lvl w:ilvl="1" w:tentative="1">
      <w:start w:val="1"/>
      <w:numFmt w:val="decimal"/>
      <w:lvlText w:val="%2."/>
      <w:lvlJc w:val="left"/>
      <w:pPr>
        <w:tabs>
          <w:tab w:val="num" w:pos="1440"/>
        </w:tabs>
        <w:ind w:left="1440" w:hanging="360"/>
      </w:pPr>
    </w:lvl>
    <w:lvl w:ilvl="2" w:tentative="1">
      <w:start w:val="1"/>
      <w:numFmt w:val="decimal"/>
      <w:lvlText w:val="%3."/>
      <w:lvlJc w:val="left"/>
      <w:pPr>
        <w:tabs>
          <w:tab w:val="num" w:pos="2160"/>
        </w:tabs>
        <w:ind w:left="2160" w:hanging="360"/>
      </w:pPr>
    </w:lvl>
    <w:lvl w:ilvl="3" w:tentative="1">
      <w:start w:val="1"/>
      <w:numFmt w:val="decimal"/>
      <w:lvlText w:val="%4."/>
      <w:lvlJc w:val="left"/>
      <w:pPr>
        <w:tabs>
          <w:tab w:val="num" w:pos="2880"/>
        </w:tabs>
        <w:ind w:left="2880" w:hanging="360"/>
      </w:pPr>
    </w:lvl>
    <w:lvl w:ilvl="4" w:tentative="1">
      <w:start w:val="1"/>
      <w:numFmt w:val="decimal"/>
      <w:lvlText w:val="%5."/>
      <w:lvlJc w:val="left"/>
      <w:pPr>
        <w:tabs>
          <w:tab w:val="num" w:pos="3600"/>
        </w:tabs>
        <w:ind w:left="3600" w:hanging="360"/>
      </w:pPr>
    </w:lvl>
    <w:lvl w:ilvl="5" w:tentative="1">
      <w:start w:val="1"/>
      <w:numFmt w:val="decimal"/>
      <w:lvlText w:val="%6."/>
      <w:lvlJc w:val="left"/>
      <w:pPr>
        <w:tabs>
          <w:tab w:val="num" w:pos="4320"/>
        </w:tabs>
        <w:ind w:left="4320" w:hanging="360"/>
      </w:pPr>
    </w:lvl>
    <w:lvl w:ilvl="6" w:tentative="1">
      <w:start w:val="1"/>
      <w:numFmt w:val="decimal"/>
      <w:lvlText w:val="%7."/>
      <w:lvlJc w:val="left"/>
      <w:pPr>
        <w:tabs>
          <w:tab w:val="num" w:pos="5040"/>
        </w:tabs>
        <w:ind w:left="5040" w:hanging="360"/>
      </w:pPr>
    </w:lvl>
    <w:lvl w:ilvl="7" w:tentative="1">
      <w:start w:val="1"/>
      <w:numFmt w:val="decimal"/>
      <w:lvlText w:val="%8."/>
      <w:lvlJc w:val="left"/>
      <w:pPr>
        <w:tabs>
          <w:tab w:val="num" w:pos="5760"/>
        </w:tabs>
        <w:ind w:left="5760" w:hanging="360"/>
      </w:pPr>
    </w:lvl>
    <w:lvl w:ilvl="8" w:tentative="1">
      <w:start w:val="1"/>
      <w:numFmt w:val="decimal"/>
      <w:lvlText w:val="%9."/>
      <w:lvlJc w:val="left"/>
      <w:pPr>
        <w:tabs>
          <w:tab w:val="num" w:pos="6480"/>
        </w:tabs>
        <w:ind w:left="6480" w:hanging="360"/>
      </w:pPr>
    </w:lvl>
  </w:abstractNum>
  <w:num w:numId="1" w16cid:durableId="948779781">
    <w:abstractNumId w:val="6"/>
  </w:num>
  <w:num w:numId="2" w16cid:durableId="19822139">
    <w:abstractNumId w:val="2"/>
  </w:num>
  <w:num w:numId="3" w16cid:durableId="876742304">
    <w:abstractNumId w:val="4"/>
  </w:num>
  <w:num w:numId="4" w16cid:durableId="245186406">
    <w:abstractNumId w:val="6"/>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5" w16cid:durableId="2049721115">
    <w:abstractNumId w:val="2"/>
  </w:num>
  <w:num w:numId="6" w16cid:durableId="316692925">
    <w:abstractNumId w:val="13"/>
  </w:num>
  <w:num w:numId="7" w16cid:durableId="1946422806">
    <w:abstractNumId w:val="5"/>
  </w:num>
  <w:num w:numId="8" w16cid:durableId="152644682">
    <w:abstractNumId w:val="12"/>
  </w:num>
  <w:num w:numId="9" w16cid:durableId="1317221377">
    <w:abstractNumId w:val="7"/>
  </w:num>
  <w:num w:numId="10" w16cid:durableId="1471245386">
    <w:abstractNumId w:val="11"/>
  </w:num>
  <w:num w:numId="11" w16cid:durableId="289172385">
    <w:abstractNumId w:val="8"/>
  </w:num>
  <w:num w:numId="12" w16cid:durableId="1470781324">
    <w:abstractNumId w:val="1"/>
  </w:num>
  <w:num w:numId="13" w16cid:durableId="1512908409">
    <w:abstractNumId w:val="3"/>
  </w:num>
  <w:num w:numId="14" w16cid:durableId="895897244">
    <w:abstractNumId w:val="14"/>
  </w:num>
  <w:num w:numId="15" w16cid:durableId="390349800">
    <w:abstractNumId w:val="10"/>
  </w:num>
  <w:num w:numId="16" w16cid:durableId="1699816028">
    <w:abstractNumId w:val="0"/>
    <w:lvlOverride w:ilvl="0">
      <w:startOverride w:val="1"/>
    </w:lvlOverride>
    <w:lvlOverride w:ilvl="1">
      <w:startOverride w:val="2"/>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7" w16cid:durableId="827985604">
    <w:abstractNumId w:val="9"/>
  </w:num>
</w:numbering>
</file>

<file path=word/people.xml><?xml version="1.0" encoding="utf-8"?>
<w15:people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15:person w15:author="Adriana">
    <w15:presenceInfo w15:providerId="Windows Live" w15:userId="4f1e70005f72c81d"/>
  </w15:person>
  <w15:person w15:author="Adriana Katerine">
    <w15:presenceInfo w15:providerId="None" w15:userId="Adriana Katerine"/>
  </w15:person>
</w15:people>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16"/>
  <w:proofState w:spelling="clean" w:grammar="clean"/>
  <w:defaultTabStop w:val="708"/>
  <w:hyphenationZone w:val="425"/>
  <w:characterSpacingControl w:val="doNotCompress"/>
  <w:hdrShapeDefaults>
    <o:shapedefaults v:ext="edit" spidmax="3073"/>
  </w:hdrShapeDefaults>
  <w:footnotePr>
    <w:footnote w:id="-1"/>
    <w:footnote w:id="0"/>
    <w:footnote w:id="1"/>
  </w:footnotePr>
  <w:endnotePr>
    <w:endnote w:id="-1"/>
    <w:endnote w:id="0"/>
    <w:endnote w:id="1"/>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4A1847"/>
    <w:rsid w:val="00016F78"/>
    <w:rsid w:val="00032235"/>
    <w:rsid w:val="00041296"/>
    <w:rsid w:val="00046945"/>
    <w:rsid w:val="000566BA"/>
    <w:rsid w:val="00056A2B"/>
    <w:rsid w:val="000602C1"/>
    <w:rsid w:val="00061B2A"/>
    <w:rsid w:val="00075CCA"/>
    <w:rsid w:val="00082362"/>
    <w:rsid w:val="000938CF"/>
    <w:rsid w:val="000A683E"/>
    <w:rsid w:val="000B19B9"/>
    <w:rsid w:val="000B435C"/>
    <w:rsid w:val="000D0334"/>
    <w:rsid w:val="000D2FAC"/>
    <w:rsid w:val="000D3101"/>
    <w:rsid w:val="000D5DA7"/>
    <w:rsid w:val="000E15FA"/>
    <w:rsid w:val="000F5B53"/>
    <w:rsid w:val="000F6486"/>
    <w:rsid w:val="00103E23"/>
    <w:rsid w:val="00116940"/>
    <w:rsid w:val="00125105"/>
    <w:rsid w:val="00127233"/>
    <w:rsid w:val="0014260B"/>
    <w:rsid w:val="00143F26"/>
    <w:rsid w:val="001440E6"/>
    <w:rsid w:val="00147ADA"/>
    <w:rsid w:val="0015699B"/>
    <w:rsid w:val="00156E91"/>
    <w:rsid w:val="00195437"/>
    <w:rsid w:val="001A33BF"/>
    <w:rsid w:val="001C05FD"/>
    <w:rsid w:val="001E005B"/>
    <w:rsid w:val="001E4177"/>
    <w:rsid w:val="001E7635"/>
    <w:rsid w:val="001F0B24"/>
    <w:rsid w:val="001F7DC6"/>
    <w:rsid w:val="00212D98"/>
    <w:rsid w:val="0022400B"/>
    <w:rsid w:val="00227F6E"/>
    <w:rsid w:val="002421BB"/>
    <w:rsid w:val="0025796E"/>
    <w:rsid w:val="00261DD5"/>
    <w:rsid w:val="002707A2"/>
    <w:rsid w:val="0027614F"/>
    <w:rsid w:val="00280F5B"/>
    <w:rsid w:val="00287C77"/>
    <w:rsid w:val="002951A0"/>
    <w:rsid w:val="002962BC"/>
    <w:rsid w:val="0029779F"/>
    <w:rsid w:val="002A093D"/>
    <w:rsid w:val="002A0DD0"/>
    <w:rsid w:val="002A2422"/>
    <w:rsid w:val="002A49AC"/>
    <w:rsid w:val="002A64FD"/>
    <w:rsid w:val="002A7212"/>
    <w:rsid w:val="002C25DC"/>
    <w:rsid w:val="002C7A84"/>
    <w:rsid w:val="002E1EE3"/>
    <w:rsid w:val="002E2BF8"/>
    <w:rsid w:val="002E4FD9"/>
    <w:rsid w:val="0030657A"/>
    <w:rsid w:val="003101D8"/>
    <w:rsid w:val="00322A85"/>
    <w:rsid w:val="00324168"/>
    <w:rsid w:val="003249C7"/>
    <w:rsid w:val="0032647C"/>
    <w:rsid w:val="00330834"/>
    <w:rsid w:val="00330DF5"/>
    <w:rsid w:val="00331305"/>
    <w:rsid w:val="00341956"/>
    <w:rsid w:val="003448F4"/>
    <w:rsid w:val="00362E6E"/>
    <w:rsid w:val="00374F5E"/>
    <w:rsid w:val="00377E3E"/>
    <w:rsid w:val="00381485"/>
    <w:rsid w:val="00382190"/>
    <w:rsid w:val="0038341A"/>
    <w:rsid w:val="003A399E"/>
    <w:rsid w:val="003A779E"/>
    <w:rsid w:val="003D0F4D"/>
    <w:rsid w:val="003D5B0D"/>
    <w:rsid w:val="003D7889"/>
    <w:rsid w:val="003E0499"/>
    <w:rsid w:val="003E4F80"/>
    <w:rsid w:val="003E6439"/>
    <w:rsid w:val="003F3941"/>
    <w:rsid w:val="003F7F9B"/>
    <w:rsid w:val="00401B06"/>
    <w:rsid w:val="00403E1C"/>
    <w:rsid w:val="00406575"/>
    <w:rsid w:val="00414C74"/>
    <w:rsid w:val="0042722E"/>
    <w:rsid w:val="0044528D"/>
    <w:rsid w:val="00453B7A"/>
    <w:rsid w:val="00466E39"/>
    <w:rsid w:val="004A1847"/>
    <w:rsid w:val="004A305D"/>
    <w:rsid w:val="004B1EE7"/>
    <w:rsid w:val="004D4B71"/>
    <w:rsid w:val="004F21C4"/>
    <w:rsid w:val="004F276D"/>
    <w:rsid w:val="004F685F"/>
    <w:rsid w:val="00545334"/>
    <w:rsid w:val="005566E8"/>
    <w:rsid w:val="00564056"/>
    <w:rsid w:val="00574867"/>
    <w:rsid w:val="00591460"/>
    <w:rsid w:val="005A65E0"/>
    <w:rsid w:val="005C3777"/>
    <w:rsid w:val="005C5CDC"/>
    <w:rsid w:val="005D476C"/>
    <w:rsid w:val="005D556C"/>
    <w:rsid w:val="00615F5B"/>
    <w:rsid w:val="006200BF"/>
    <w:rsid w:val="006219F8"/>
    <w:rsid w:val="006302F7"/>
    <w:rsid w:val="006316E0"/>
    <w:rsid w:val="00643290"/>
    <w:rsid w:val="0064552A"/>
    <w:rsid w:val="00646B9F"/>
    <w:rsid w:val="00662802"/>
    <w:rsid w:val="00665D70"/>
    <w:rsid w:val="00674D76"/>
    <w:rsid w:val="006768F0"/>
    <w:rsid w:val="006900D9"/>
    <w:rsid w:val="00691C29"/>
    <w:rsid w:val="00693929"/>
    <w:rsid w:val="006B3995"/>
    <w:rsid w:val="007067F7"/>
    <w:rsid w:val="00706C16"/>
    <w:rsid w:val="00710CD4"/>
    <w:rsid w:val="00712230"/>
    <w:rsid w:val="00723CD0"/>
    <w:rsid w:val="007312C4"/>
    <w:rsid w:val="007340C3"/>
    <w:rsid w:val="0075235A"/>
    <w:rsid w:val="00756841"/>
    <w:rsid w:val="00757D8A"/>
    <w:rsid w:val="007649AB"/>
    <w:rsid w:val="00771D0C"/>
    <w:rsid w:val="007833AC"/>
    <w:rsid w:val="007B268C"/>
    <w:rsid w:val="007B7171"/>
    <w:rsid w:val="007B72E7"/>
    <w:rsid w:val="007C0C0F"/>
    <w:rsid w:val="007C3DC2"/>
    <w:rsid w:val="007D50E0"/>
    <w:rsid w:val="007E5497"/>
    <w:rsid w:val="00806F5F"/>
    <w:rsid w:val="00820278"/>
    <w:rsid w:val="00824046"/>
    <w:rsid w:val="00824269"/>
    <w:rsid w:val="008258C9"/>
    <w:rsid w:val="00843DCE"/>
    <w:rsid w:val="00844AE9"/>
    <w:rsid w:val="00867F95"/>
    <w:rsid w:val="0088123F"/>
    <w:rsid w:val="008843B6"/>
    <w:rsid w:val="00884B12"/>
    <w:rsid w:val="00891928"/>
    <w:rsid w:val="0089477F"/>
    <w:rsid w:val="008A446D"/>
    <w:rsid w:val="008B25F1"/>
    <w:rsid w:val="008B4DB7"/>
    <w:rsid w:val="008B7F66"/>
    <w:rsid w:val="008C5240"/>
    <w:rsid w:val="008D180B"/>
    <w:rsid w:val="008E7498"/>
    <w:rsid w:val="008F0EA7"/>
    <w:rsid w:val="008F40F1"/>
    <w:rsid w:val="00900AB5"/>
    <w:rsid w:val="00923EEF"/>
    <w:rsid w:val="00924642"/>
    <w:rsid w:val="009338CD"/>
    <w:rsid w:val="009419F9"/>
    <w:rsid w:val="0095685E"/>
    <w:rsid w:val="00961B09"/>
    <w:rsid w:val="00963A10"/>
    <w:rsid w:val="00965334"/>
    <w:rsid w:val="0097093E"/>
    <w:rsid w:val="00977BF2"/>
    <w:rsid w:val="00985122"/>
    <w:rsid w:val="009A0DFA"/>
    <w:rsid w:val="009A1C6F"/>
    <w:rsid w:val="009B1C31"/>
    <w:rsid w:val="009B2D26"/>
    <w:rsid w:val="009C71FA"/>
    <w:rsid w:val="009C72E7"/>
    <w:rsid w:val="009C7F7E"/>
    <w:rsid w:val="009D3058"/>
    <w:rsid w:val="009D503B"/>
    <w:rsid w:val="009F3A13"/>
    <w:rsid w:val="00A108ED"/>
    <w:rsid w:val="00A110D6"/>
    <w:rsid w:val="00A122D3"/>
    <w:rsid w:val="00A14468"/>
    <w:rsid w:val="00A1705C"/>
    <w:rsid w:val="00A17F13"/>
    <w:rsid w:val="00A20739"/>
    <w:rsid w:val="00A23AF9"/>
    <w:rsid w:val="00A33C78"/>
    <w:rsid w:val="00A60647"/>
    <w:rsid w:val="00A702B7"/>
    <w:rsid w:val="00A9487A"/>
    <w:rsid w:val="00A97B61"/>
    <w:rsid w:val="00AA169D"/>
    <w:rsid w:val="00AA190B"/>
    <w:rsid w:val="00AB0ADB"/>
    <w:rsid w:val="00AB3594"/>
    <w:rsid w:val="00AB7C6A"/>
    <w:rsid w:val="00AD049D"/>
    <w:rsid w:val="00AF468C"/>
    <w:rsid w:val="00B00C0E"/>
    <w:rsid w:val="00B01B1A"/>
    <w:rsid w:val="00B0235E"/>
    <w:rsid w:val="00B0381D"/>
    <w:rsid w:val="00B1006D"/>
    <w:rsid w:val="00B44A47"/>
    <w:rsid w:val="00B72CD3"/>
    <w:rsid w:val="00B72FFF"/>
    <w:rsid w:val="00BB23A0"/>
    <w:rsid w:val="00BB2590"/>
    <w:rsid w:val="00BB3BD7"/>
    <w:rsid w:val="00BB6B74"/>
    <w:rsid w:val="00BC1593"/>
    <w:rsid w:val="00BC3D36"/>
    <w:rsid w:val="00BD54A6"/>
    <w:rsid w:val="00BD7F72"/>
    <w:rsid w:val="00BF7425"/>
    <w:rsid w:val="00C04FB3"/>
    <w:rsid w:val="00C11D8B"/>
    <w:rsid w:val="00C12852"/>
    <w:rsid w:val="00C15139"/>
    <w:rsid w:val="00C330EB"/>
    <w:rsid w:val="00C37717"/>
    <w:rsid w:val="00C50D69"/>
    <w:rsid w:val="00C52852"/>
    <w:rsid w:val="00C5365C"/>
    <w:rsid w:val="00C754BE"/>
    <w:rsid w:val="00C76B1C"/>
    <w:rsid w:val="00C770E2"/>
    <w:rsid w:val="00C83D3D"/>
    <w:rsid w:val="00C86974"/>
    <w:rsid w:val="00C925AC"/>
    <w:rsid w:val="00C926D5"/>
    <w:rsid w:val="00C969B7"/>
    <w:rsid w:val="00CB26CE"/>
    <w:rsid w:val="00CB6357"/>
    <w:rsid w:val="00CC1B26"/>
    <w:rsid w:val="00CC1FBD"/>
    <w:rsid w:val="00CC4AB6"/>
    <w:rsid w:val="00CE42BF"/>
    <w:rsid w:val="00D361FD"/>
    <w:rsid w:val="00D423A2"/>
    <w:rsid w:val="00D44E26"/>
    <w:rsid w:val="00D47CA8"/>
    <w:rsid w:val="00D520D8"/>
    <w:rsid w:val="00D60878"/>
    <w:rsid w:val="00D637AC"/>
    <w:rsid w:val="00D63AC2"/>
    <w:rsid w:val="00D651DE"/>
    <w:rsid w:val="00D7383B"/>
    <w:rsid w:val="00D73BE9"/>
    <w:rsid w:val="00D7788A"/>
    <w:rsid w:val="00D85CAC"/>
    <w:rsid w:val="00D90216"/>
    <w:rsid w:val="00DA231B"/>
    <w:rsid w:val="00DC1971"/>
    <w:rsid w:val="00DC39FC"/>
    <w:rsid w:val="00DC70C8"/>
    <w:rsid w:val="00DF1A8A"/>
    <w:rsid w:val="00DF461E"/>
    <w:rsid w:val="00DF5254"/>
    <w:rsid w:val="00DF7BAA"/>
    <w:rsid w:val="00E02524"/>
    <w:rsid w:val="00E06BAB"/>
    <w:rsid w:val="00E11A45"/>
    <w:rsid w:val="00E16408"/>
    <w:rsid w:val="00E20894"/>
    <w:rsid w:val="00E245AB"/>
    <w:rsid w:val="00E2764C"/>
    <w:rsid w:val="00E27F2E"/>
    <w:rsid w:val="00E31FCA"/>
    <w:rsid w:val="00E32317"/>
    <w:rsid w:val="00E50AFE"/>
    <w:rsid w:val="00E75C92"/>
    <w:rsid w:val="00E771DC"/>
    <w:rsid w:val="00E80F71"/>
    <w:rsid w:val="00E8772A"/>
    <w:rsid w:val="00E90F6B"/>
    <w:rsid w:val="00E92C27"/>
    <w:rsid w:val="00EA0E3D"/>
    <w:rsid w:val="00EA6788"/>
    <w:rsid w:val="00EB2B5B"/>
    <w:rsid w:val="00EB5CBE"/>
    <w:rsid w:val="00EC38A7"/>
    <w:rsid w:val="00EC43BE"/>
    <w:rsid w:val="00EE1AA8"/>
    <w:rsid w:val="00EE2BDC"/>
    <w:rsid w:val="00EE4E85"/>
    <w:rsid w:val="00EF35F0"/>
    <w:rsid w:val="00EF6C6C"/>
    <w:rsid w:val="00F02BA0"/>
    <w:rsid w:val="00F03011"/>
    <w:rsid w:val="00F23FEA"/>
    <w:rsid w:val="00F31EDC"/>
    <w:rsid w:val="00F462B3"/>
    <w:rsid w:val="00F5664F"/>
    <w:rsid w:val="00F666C4"/>
    <w:rsid w:val="00F75FC8"/>
    <w:rsid w:val="00F76AFC"/>
    <w:rsid w:val="00F76D96"/>
    <w:rsid w:val="00F802C8"/>
    <w:rsid w:val="00FA47C0"/>
    <w:rsid w:val="00FB5DD1"/>
    <w:rsid w:val="00FC2B5D"/>
    <w:rsid w:val="00FD2E3B"/>
    <w:rsid w:val="00FF1449"/>
    <w:rsid w:val="00FF7963"/>
    <w:rsid w:val="071B8F93"/>
    <w:rsid w:val="07C73DD1"/>
    <w:rsid w:val="09908A09"/>
    <w:rsid w:val="0E0AF0F4"/>
    <w:rsid w:val="0EFE6349"/>
    <w:rsid w:val="0FF4CCA8"/>
    <w:rsid w:val="13CFC91B"/>
    <w:rsid w:val="19A2EC2C"/>
    <w:rsid w:val="21779BE6"/>
    <w:rsid w:val="2859CA1B"/>
    <w:rsid w:val="2C4D2425"/>
    <w:rsid w:val="2EE1E026"/>
    <w:rsid w:val="2F44F38F"/>
    <w:rsid w:val="30821638"/>
    <w:rsid w:val="32A4F9CF"/>
    <w:rsid w:val="33A1FF93"/>
    <w:rsid w:val="356CEDFD"/>
    <w:rsid w:val="3C591AFD"/>
    <w:rsid w:val="42183F0A"/>
    <w:rsid w:val="545B112A"/>
    <w:rsid w:val="5BEB1497"/>
    <w:rsid w:val="69614A15"/>
    <w:rsid w:val="74BA017B"/>
    <w:rsid w:val="7677286E"/>
    <w:rsid w:val="79A64A20"/>
    <w:rsid w:val="7BB183BC"/>
  </w:rsids>
  <m:mathPr>
    <m:mathFont m:val="Cambria Math"/>
    <m:brkBin m:val="before"/>
    <m:brkBinSub m:val="--"/>
    <m:smallFrac m:val="0"/>
    <m:dispDef/>
    <m:lMargin m:val="0"/>
    <m:rMargin m:val="0"/>
    <m:defJc m:val="centerGroup"/>
    <m:wrapIndent m:val="1440"/>
    <m:intLim m:val="subSup"/>
    <m:naryLim m:val="undOvr"/>
  </m:mathPr>
  <w:themeFontLang w:val="es-CO"/>
  <w:clrSchemeMapping w:bg1="light1" w:t1="dark1" w:bg2="light2" w:t2="dark2" w:accent1="accent1" w:accent2="accent2" w:accent3="accent3" w:accent4="accent4" w:accent5="accent5" w:accent6="accent6" w:hyperlink="hyperlink" w:followedHyperlink="followedHyperlink"/>
  <w:shapeDefaults>
    <o:shapedefaults v:ext="edit" spidmax="3073"/>
    <o:shapelayout v:ext="edit">
      <o:idmap v:ext="edit" data="2"/>
    </o:shapelayout>
  </w:shapeDefaults>
  <w:decimalSymbol w:val=","/>
  <w:listSeparator w:val=";"/>
  <w14:docId w14:val="279607BD"/>
  <w15:chartTrackingRefBased/>
  <w15:docId w15:val="{2CAB7075-E477-B14E-8D4A-A32F6FA22491}"/>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HAnsi" w:hAnsiTheme="minorHAnsi" w:cstheme="minorBidi"/>
        <w:sz w:val="22"/>
        <w:szCs w:val="22"/>
        <w:lang w:val="es-CO" w:eastAsia="en-US" w:bidi="ar-SA"/>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qFormat="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qFormat="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qFormat="1"/>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sid w:val="00401B06"/>
  </w:style>
  <w:style w:type="character" w:default="1" w:styleId="Fuentedeprrafopredeter">
    <w:name w:val="Default Paragraph Font"/>
    <w:uiPriority w:val="1"/>
    <w:unhideWhenUsed/>
  </w:style>
  <w:style w:type="table" w:default="1" w:styleId="Tablanormal">
    <w:name w:val="Normal Table"/>
    <w:uiPriority w:val="99"/>
    <w:semiHidden/>
    <w:unhideWhenUsed/>
    <w:tblPr>
      <w:tblInd w:w="0" w:type="dxa"/>
      <w:tblCellMar>
        <w:top w:w="0" w:type="dxa"/>
        <w:left w:w="108" w:type="dxa"/>
        <w:bottom w:w="0" w:type="dxa"/>
        <w:right w:w="108" w:type="dxa"/>
      </w:tblCellMar>
    </w:tblPr>
  </w:style>
  <w:style w:type="numbering" w:default="1" w:styleId="Sinlista">
    <w:name w:val="No List"/>
    <w:uiPriority w:val="99"/>
    <w:semiHidden/>
    <w:unhideWhenUsed/>
  </w:style>
  <w:style w:type="paragraph" w:styleId="Encabezado">
    <w:name w:val="header"/>
    <w:basedOn w:val="Normal"/>
    <w:link w:val="EncabezadoCar"/>
    <w:uiPriority w:val="99"/>
    <w:unhideWhenUsed/>
    <w:rsid w:val="004A1847"/>
    <w:pPr>
      <w:tabs>
        <w:tab w:val="center" w:pos="4419"/>
        <w:tab w:val="right" w:pos="8838"/>
      </w:tabs>
      <w:spacing w:after="0" w:line="240" w:lineRule="auto"/>
    </w:pPr>
  </w:style>
  <w:style w:type="character" w:customStyle="1" w:styleId="EncabezadoCar">
    <w:name w:val="Encabezado Car"/>
    <w:basedOn w:val="Fuentedeprrafopredeter"/>
    <w:link w:val="Encabezado"/>
    <w:uiPriority w:val="99"/>
    <w:rsid w:val="004A1847"/>
  </w:style>
  <w:style w:type="paragraph" w:styleId="Piedepgina">
    <w:name w:val="footer"/>
    <w:basedOn w:val="Normal"/>
    <w:link w:val="PiedepginaCar"/>
    <w:uiPriority w:val="99"/>
    <w:unhideWhenUsed/>
    <w:rsid w:val="004A1847"/>
    <w:pPr>
      <w:tabs>
        <w:tab w:val="center" w:pos="4419"/>
        <w:tab w:val="right" w:pos="8838"/>
      </w:tabs>
      <w:spacing w:after="0" w:line="240" w:lineRule="auto"/>
    </w:pPr>
  </w:style>
  <w:style w:type="character" w:customStyle="1" w:styleId="PiedepginaCar">
    <w:name w:val="Pie de página Car"/>
    <w:basedOn w:val="Fuentedeprrafopredeter"/>
    <w:link w:val="Piedepgina"/>
    <w:uiPriority w:val="99"/>
    <w:rsid w:val="004A1847"/>
  </w:style>
  <w:style w:type="paragraph" w:customStyle="1" w:styleId="Default">
    <w:name w:val="Default"/>
    <w:rsid w:val="006219F8"/>
    <w:pPr>
      <w:autoSpaceDE w:val="0"/>
      <w:autoSpaceDN w:val="0"/>
      <w:adjustRightInd w:val="0"/>
      <w:spacing w:after="0" w:line="240" w:lineRule="auto"/>
    </w:pPr>
    <w:rPr>
      <w:rFonts w:ascii="Arial" w:hAnsi="Arial" w:cs="Arial"/>
      <w:color w:val="000000"/>
      <w:sz w:val="24"/>
      <w:szCs w:val="24"/>
    </w:rPr>
  </w:style>
  <w:style w:type="character" w:customStyle="1" w:styleId="TextonotapieCar">
    <w:name w:val="Texto nota pie Car"/>
    <w:aliases w:val="Ref. de nota al pie1 Car,Texto de nota al pie Car,referencia nota al pie Car,Appel note de bas de page Car,Footnotes refss Car,Footnote number Car,BVI fnr Car,Footnote Text Char Char Char Char Char Car,Footnote reference Car,FA Fu Car"/>
    <w:basedOn w:val="Fuentedeprrafopredeter"/>
    <w:link w:val="Textonotapie"/>
    <w:uiPriority w:val="99"/>
    <w:qFormat/>
    <w:locked/>
    <w:rsid w:val="006219F8"/>
    <w:rPr>
      <w:sz w:val="20"/>
      <w:szCs w:val="20"/>
      <w:lang w:val="es-MX"/>
    </w:rPr>
  </w:style>
  <w:style w:type="paragraph" w:styleId="Textonotapie">
    <w:name w:val="footnote text"/>
    <w:aliases w:val="Ref. de nota al pie1,Texto de nota al pie,referencia nota al pie,Appel note de bas de page,Footnotes refss,Footnote number,BVI fnr,Footnote Text Char Char Char Char Char,Footnote Text Char Char Char Char,Footnote reference,FA Fu,ft,fn,Car"/>
    <w:basedOn w:val="Normal"/>
    <w:link w:val="TextonotapieCar"/>
    <w:uiPriority w:val="99"/>
    <w:unhideWhenUsed/>
    <w:qFormat/>
    <w:rsid w:val="006219F8"/>
    <w:pPr>
      <w:spacing w:after="0" w:line="240" w:lineRule="auto"/>
    </w:pPr>
    <w:rPr>
      <w:sz w:val="20"/>
      <w:szCs w:val="20"/>
      <w:lang w:val="es-MX"/>
    </w:rPr>
  </w:style>
  <w:style w:type="character" w:customStyle="1" w:styleId="TextonotapieCar1">
    <w:name w:val="Texto nota pie Car1"/>
    <w:basedOn w:val="Fuentedeprrafopredeter"/>
    <w:uiPriority w:val="99"/>
    <w:semiHidden/>
    <w:rsid w:val="006219F8"/>
    <w:rPr>
      <w:sz w:val="20"/>
      <w:szCs w:val="20"/>
    </w:rPr>
  </w:style>
  <w:style w:type="character" w:styleId="Refdenotaalpie">
    <w:name w:val="footnote reference"/>
    <w:aliases w:val="Ref. de nota al pie 2,Ref,de nota al pie,FC,Appel note de bas de p,f,4_G,16 Point,Superscript 6 Point,Texto nota al pie,Pie de Página,Texto de nota al pi,Nota de pie,Texto de nota al p,Footnote Reference Char3,Texto nota pie Car2,F,R"/>
    <w:basedOn w:val="Fuentedeprrafopredeter"/>
    <w:link w:val="Appelnotedebasde"/>
    <w:uiPriority w:val="99"/>
    <w:unhideWhenUsed/>
    <w:qFormat/>
    <w:rsid w:val="006219F8"/>
    <w:rPr>
      <w:vertAlign w:val="superscript"/>
    </w:rPr>
  </w:style>
  <w:style w:type="character" w:customStyle="1" w:styleId="normaltextrun">
    <w:name w:val="normaltextrun"/>
    <w:basedOn w:val="Fuentedeprrafopredeter"/>
    <w:rsid w:val="006219F8"/>
  </w:style>
  <w:style w:type="table" w:styleId="Tablaconcuadrcula">
    <w:name w:val="Table Grid"/>
    <w:basedOn w:val="Tablanormal"/>
    <w:uiPriority w:val="39"/>
    <w:qFormat/>
    <w:rsid w:val="006219F8"/>
    <w:pPr>
      <w:spacing w:after="0" w:line="240" w:lineRule="auto"/>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Prrafodelista">
    <w:name w:val="List Paragraph"/>
    <w:aliases w:val="Fotografía,Párrafo de lista1,Bullet List,FooterText,numbered,Paragraphe de liste1,lp1,Scitum normal,HOJA,Bolita,Párrafo de lista4,BOLADEF,Párrafo de lista3,Párrafo de lista21,BOLA,Nivel 1 OS,Colorful List Accent 1,Foot"/>
    <w:basedOn w:val="Normal"/>
    <w:link w:val="PrrafodelistaCar"/>
    <w:uiPriority w:val="34"/>
    <w:qFormat/>
    <w:rsid w:val="005566E8"/>
    <w:pPr>
      <w:ind w:left="720"/>
      <w:contextualSpacing/>
    </w:pPr>
    <w:rPr>
      <w:rFonts w:ascii="Geomanist Light" w:hAnsi="Geomanist Light"/>
      <w:lang w:val="es-ES"/>
    </w:rPr>
  </w:style>
  <w:style w:type="paragraph" w:styleId="Ttulo">
    <w:name w:val="Title"/>
    <w:basedOn w:val="Normal"/>
    <w:next w:val="Normal"/>
    <w:link w:val="TtuloCar"/>
    <w:uiPriority w:val="10"/>
    <w:qFormat/>
    <w:rsid w:val="005566E8"/>
    <w:pPr>
      <w:spacing w:after="0" w:line="240" w:lineRule="auto"/>
      <w:contextualSpacing/>
    </w:pPr>
    <w:rPr>
      <w:rFonts w:ascii="Geomanist" w:eastAsiaTheme="majorEastAsia" w:hAnsi="Geomanist" w:cstheme="majorBidi"/>
      <w:spacing w:val="-10"/>
      <w:kern w:val="28"/>
      <w:szCs w:val="56"/>
      <w:lang w:val="es-ES"/>
    </w:rPr>
  </w:style>
  <w:style w:type="character" w:customStyle="1" w:styleId="TtuloCar">
    <w:name w:val="Título Car"/>
    <w:basedOn w:val="Fuentedeprrafopredeter"/>
    <w:link w:val="Ttulo"/>
    <w:uiPriority w:val="10"/>
    <w:rsid w:val="005566E8"/>
    <w:rPr>
      <w:rFonts w:ascii="Geomanist" w:eastAsiaTheme="majorEastAsia" w:hAnsi="Geomanist" w:cstheme="majorBidi"/>
      <w:spacing w:val="-10"/>
      <w:kern w:val="28"/>
      <w:szCs w:val="56"/>
      <w:lang w:val="es-ES"/>
    </w:rPr>
  </w:style>
  <w:style w:type="character" w:customStyle="1" w:styleId="ui-provider">
    <w:name w:val="ui-provider"/>
    <w:basedOn w:val="Fuentedeprrafopredeter"/>
    <w:rsid w:val="00DA231B"/>
  </w:style>
  <w:style w:type="character" w:styleId="Hipervnculo">
    <w:name w:val="Hyperlink"/>
    <w:basedOn w:val="Fuentedeprrafopredeter"/>
    <w:uiPriority w:val="99"/>
    <w:unhideWhenUsed/>
    <w:rsid w:val="00125105"/>
    <w:rPr>
      <w:color w:val="0000FF"/>
      <w:u w:val="single"/>
    </w:rPr>
  </w:style>
  <w:style w:type="character" w:styleId="Hipervnculovisitado">
    <w:name w:val="FollowedHyperlink"/>
    <w:basedOn w:val="Fuentedeprrafopredeter"/>
    <w:uiPriority w:val="99"/>
    <w:semiHidden/>
    <w:unhideWhenUsed/>
    <w:rsid w:val="00125105"/>
    <w:rPr>
      <w:color w:val="954F72" w:themeColor="followedHyperlink"/>
      <w:u w:val="single"/>
    </w:rPr>
  </w:style>
  <w:style w:type="paragraph" w:customStyle="1" w:styleId="paragraph">
    <w:name w:val="paragraph"/>
    <w:basedOn w:val="Normal"/>
    <w:rsid w:val="00322A85"/>
    <w:pPr>
      <w:spacing w:before="100" w:beforeAutospacing="1" w:after="100" w:afterAutospacing="1" w:line="240" w:lineRule="auto"/>
    </w:pPr>
    <w:rPr>
      <w:rFonts w:ascii="Times New Roman" w:eastAsia="Times New Roman" w:hAnsi="Times New Roman" w:cs="Times New Roman"/>
      <w:sz w:val="24"/>
      <w:szCs w:val="24"/>
      <w:lang w:eastAsia="es-CO"/>
    </w:rPr>
  </w:style>
  <w:style w:type="character" w:customStyle="1" w:styleId="tabchar">
    <w:name w:val="tabchar"/>
    <w:basedOn w:val="Fuentedeprrafopredeter"/>
    <w:rsid w:val="00322A85"/>
  </w:style>
  <w:style w:type="character" w:customStyle="1" w:styleId="eop">
    <w:name w:val="eop"/>
    <w:basedOn w:val="Fuentedeprrafopredeter"/>
    <w:rsid w:val="00322A85"/>
  </w:style>
  <w:style w:type="character" w:styleId="Mencinsinresolver">
    <w:name w:val="Unresolved Mention"/>
    <w:basedOn w:val="Fuentedeprrafopredeter"/>
    <w:uiPriority w:val="99"/>
    <w:semiHidden/>
    <w:unhideWhenUsed/>
    <w:rsid w:val="001F7DC6"/>
    <w:rPr>
      <w:color w:val="605E5C"/>
      <w:shd w:val="clear" w:color="auto" w:fill="E1DFDD"/>
    </w:rPr>
  </w:style>
  <w:style w:type="paragraph" w:styleId="NormalWeb">
    <w:name w:val="Normal (Web)"/>
    <w:basedOn w:val="Normal"/>
    <w:uiPriority w:val="99"/>
    <w:semiHidden/>
    <w:unhideWhenUsed/>
    <w:rsid w:val="00DF5254"/>
    <w:pPr>
      <w:spacing w:before="100" w:beforeAutospacing="1" w:after="100" w:afterAutospacing="1" w:line="240" w:lineRule="auto"/>
    </w:pPr>
    <w:rPr>
      <w:rFonts w:ascii="Times New Roman" w:eastAsia="Times New Roman" w:hAnsi="Times New Roman" w:cs="Times New Roman"/>
      <w:sz w:val="24"/>
      <w:szCs w:val="24"/>
      <w:lang w:eastAsia="es-CO"/>
    </w:rPr>
  </w:style>
  <w:style w:type="paragraph" w:customStyle="1" w:styleId="blanco">
    <w:name w:val="blanco"/>
    <w:basedOn w:val="Normal"/>
    <w:rsid w:val="00C76B1C"/>
    <w:pPr>
      <w:spacing w:before="100" w:beforeAutospacing="1" w:after="100" w:afterAutospacing="1" w:line="240" w:lineRule="auto"/>
    </w:pPr>
    <w:rPr>
      <w:rFonts w:ascii="Times New Roman" w:eastAsia="Times New Roman" w:hAnsi="Times New Roman" w:cs="Times New Roman"/>
      <w:sz w:val="24"/>
      <w:szCs w:val="24"/>
      <w:lang w:eastAsia="es-CO"/>
    </w:rPr>
  </w:style>
  <w:style w:type="paragraph" w:styleId="Revisin">
    <w:name w:val="Revision"/>
    <w:hidden/>
    <w:uiPriority w:val="99"/>
    <w:semiHidden/>
    <w:rsid w:val="009F3A13"/>
    <w:pPr>
      <w:spacing w:after="0" w:line="240" w:lineRule="auto"/>
    </w:pPr>
  </w:style>
  <w:style w:type="table" w:customStyle="1" w:styleId="Tablaconcuadrcula1">
    <w:name w:val="Tabla con cuadrícula1"/>
    <w:basedOn w:val="Tablanormal"/>
    <w:next w:val="Tablaconcuadrcula"/>
    <w:uiPriority w:val="59"/>
    <w:qFormat/>
    <w:rsid w:val="00C37717"/>
    <w:pPr>
      <w:spacing w:after="0" w:line="240" w:lineRule="auto"/>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customStyle="1" w:styleId="Appelnotedebasde">
    <w:name w:val="Appel note de bas de..."/>
    <w:basedOn w:val="Normal"/>
    <w:link w:val="Refdenotaalpie"/>
    <w:uiPriority w:val="99"/>
    <w:rsid w:val="00C37717"/>
    <w:pPr>
      <w:spacing w:line="240" w:lineRule="exact"/>
    </w:pPr>
    <w:rPr>
      <w:vertAlign w:val="superscript"/>
    </w:rPr>
  </w:style>
  <w:style w:type="character" w:customStyle="1" w:styleId="PrrafodelistaCar">
    <w:name w:val="Párrafo de lista Car"/>
    <w:aliases w:val="Fotografía Car,Párrafo de lista1 Car,Bullet List Car,FooterText Car,numbered Car,Paragraphe de liste1 Car,lp1 Car,Scitum normal Car,HOJA Car,Bolita Car,Párrafo de lista4 Car,BOLADEF Car,Párrafo de lista3 Car,Párrafo de lista21 Car"/>
    <w:link w:val="Prrafodelista"/>
    <w:uiPriority w:val="34"/>
    <w:qFormat/>
    <w:locked/>
    <w:rsid w:val="00C37717"/>
    <w:rPr>
      <w:rFonts w:ascii="Geomanist Light" w:hAnsi="Geomanist Light"/>
      <w:lang w:val="es-ES"/>
    </w:rPr>
  </w:style>
  <w:style w:type="character" w:styleId="Refdecomentario">
    <w:name w:val="annotation reference"/>
    <w:basedOn w:val="Fuentedeprrafopredeter"/>
    <w:uiPriority w:val="99"/>
    <w:semiHidden/>
    <w:unhideWhenUsed/>
    <w:rsid w:val="001E7635"/>
    <w:rPr>
      <w:sz w:val="16"/>
      <w:szCs w:val="16"/>
    </w:rPr>
  </w:style>
  <w:style w:type="paragraph" w:styleId="Textocomentario">
    <w:name w:val="annotation text"/>
    <w:basedOn w:val="Normal"/>
    <w:link w:val="TextocomentarioCar"/>
    <w:uiPriority w:val="99"/>
    <w:semiHidden/>
    <w:unhideWhenUsed/>
    <w:rsid w:val="001E7635"/>
    <w:pPr>
      <w:spacing w:line="240" w:lineRule="auto"/>
    </w:pPr>
    <w:rPr>
      <w:sz w:val="20"/>
      <w:szCs w:val="20"/>
    </w:rPr>
  </w:style>
  <w:style w:type="character" w:customStyle="1" w:styleId="TextocomentarioCar">
    <w:name w:val="Texto comentario Car"/>
    <w:basedOn w:val="Fuentedeprrafopredeter"/>
    <w:link w:val="Textocomentario"/>
    <w:uiPriority w:val="99"/>
    <w:semiHidden/>
    <w:rsid w:val="001E7635"/>
    <w:rPr>
      <w:sz w:val="20"/>
      <w:szCs w:val="20"/>
    </w:rPr>
  </w:style>
  <w:style w:type="paragraph" w:styleId="Asuntodelcomentario">
    <w:name w:val="annotation subject"/>
    <w:basedOn w:val="Textocomentario"/>
    <w:next w:val="Textocomentario"/>
    <w:link w:val="AsuntodelcomentarioCar"/>
    <w:uiPriority w:val="99"/>
    <w:semiHidden/>
    <w:unhideWhenUsed/>
    <w:rsid w:val="001E7635"/>
    <w:rPr>
      <w:b/>
      <w:bCs/>
    </w:rPr>
  </w:style>
  <w:style w:type="character" w:customStyle="1" w:styleId="AsuntodelcomentarioCar">
    <w:name w:val="Asunto del comentario Car"/>
    <w:basedOn w:val="TextocomentarioCar"/>
    <w:link w:val="Asuntodelcomentario"/>
    <w:uiPriority w:val="99"/>
    <w:semiHidden/>
    <w:rsid w:val="001E7635"/>
    <w:rPr>
      <w:b/>
      <w:bCs/>
      <w:sz w:val="20"/>
      <w:szCs w:val="20"/>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147525643">
      <w:bodyDiv w:val="1"/>
      <w:marLeft w:val="0"/>
      <w:marRight w:val="0"/>
      <w:marTop w:val="0"/>
      <w:marBottom w:val="0"/>
      <w:divBdr>
        <w:top w:val="none" w:sz="0" w:space="0" w:color="auto"/>
        <w:left w:val="none" w:sz="0" w:space="0" w:color="auto"/>
        <w:bottom w:val="none" w:sz="0" w:space="0" w:color="auto"/>
        <w:right w:val="none" w:sz="0" w:space="0" w:color="auto"/>
      </w:divBdr>
      <w:divsChild>
        <w:div w:id="1124076833">
          <w:blockQuote w:val="1"/>
          <w:marLeft w:val="720"/>
          <w:marRight w:val="720"/>
          <w:marTop w:val="100"/>
          <w:marBottom w:val="100"/>
          <w:divBdr>
            <w:top w:val="none" w:sz="0" w:space="0" w:color="auto"/>
            <w:left w:val="none" w:sz="0" w:space="0" w:color="auto"/>
            <w:bottom w:val="none" w:sz="0" w:space="0" w:color="auto"/>
            <w:right w:val="none" w:sz="0" w:space="0" w:color="auto"/>
          </w:divBdr>
        </w:div>
        <w:div w:id="1155992630">
          <w:blockQuote w:val="1"/>
          <w:marLeft w:val="720"/>
          <w:marRight w:val="720"/>
          <w:marTop w:val="100"/>
          <w:marBottom w:val="100"/>
          <w:divBdr>
            <w:top w:val="none" w:sz="0" w:space="0" w:color="auto"/>
            <w:left w:val="none" w:sz="0" w:space="0" w:color="auto"/>
            <w:bottom w:val="none" w:sz="0" w:space="0" w:color="auto"/>
            <w:right w:val="none" w:sz="0" w:space="0" w:color="auto"/>
          </w:divBdr>
        </w:div>
      </w:divsChild>
    </w:div>
    <w:div w:id="621767828">
      <w:bodyDiv w:val="1"/>
      <w:marLeft w:val="0"/>
      <w:marRight w:val="0"/>
      <w:marTop w:val="0"/>
      <w:marBottom w:val="0"/>
      <w:divBdr>
        <w:top w:val="none" w:sz="0" w:space="0" w:color="auto"/>
        <w:left w:val="none" w:sz="0" w:space="0" w:color="auto"/>
        <w:bottom w:val="none" w:sz="0" w:space="0" w:color="auto"/>
        <w:right w:val="none" w:sz="0" w:space="0" w:color="auto"/>
      </w:divBdr>
    </w:div>
    <w:div w:id="653604363">
      <w:bodyDiv w:val="1"/>
      <w:marLeft w:val="0"/>
      <w:marRight w:val="0"/>
      <w:marTop w:val="0"/>
      <w:marBottom w:val="0"/>
      <w:divBdr>
        <w:top w:val="none" w:sz="0" w:space="0" w:color="auto"/>
        <w:left w:val="none" w:sz="0" w:space="0" w:color="auto"/>
        <w:bottom w:val="none" w:sz="0" w:space="0" w:color="auto"/>
        <w:right w:val="none" w:sz="0" w:space="0" w:color="auto"/>
      </w:divBdr>
    </w:div>
    <w:div w:id="662003626">
      <w:bodyDiv w:val="1"/>
      <w:marLeft w:val="0"/>
      <w:marRight w:val="0"/>
      <w:marTop w:val="0"/>
      <w:marBottom w:val="0"/>
      <w:divBdr>
        <w:top w:val="none" w:sz="0" w:space="0" w:color="auto"/>
        <w:left w:val="none" w:sz="0" w:space="0" w:color="auto"/>
        <w:bottom w:val="none" w:sz="0" w:space="0" w:color="auto"/>
        <w:right w:val="none" w:sz="0" w:space="0" w:color="auto"/>
      </w:divBdr>
    </w:div>
    <w:div w:id="755788902">
      <w:bodyDiv w:val="1"/>
      <w:marLeft w:val="0"/>
      <w:marRight w:val="0"/>
      <w:marTop w:val="0"/>
      <w:marBottom w:val="0"/>
      <w:divBdr>
        <w:top w:val="none" w:sz="0" w:space="0" w:color="auto"/>
        <w:left w:val="none" w:sz="0" w:space="0" w:color="auto"/>
        <w:bottom w:val="none" w:sz="0" w:space="0" w:color="auto"/>
        <w:right w:val="none" w:sz="0" w:space="0" w:color="auto"/>
      </w:divBdr>
    </w:div>
    <w:div w:id="796218376">
      <w:bodyDiv w:val="1"/>
      <w:marLeft w:val="0"/>
      <w:marRight w:val="0"/>
      <w:marTop w:val="0"/>
      <w:marBottom w:val="0"/>
      <w:divBdr>
        <w:top w:val="none" w:sz="0" w:space="0" w:color="auto"/>
        <w:left w:val="none" w:sz="0" w:space="0" w:color="auto"/>
        <w:bottom w:val="none" w:sz="0" w:space="0" w:color="auto"/>
        <w:right w:val="none" w:sz="0" w:space="0" w:color="auto"/>
      </w:divBdr>
    </w:div>
    <w:div w:id="1127351765">
      <w:bodyDiv w:val="1"/>
      <w:marLeft w:val="0"/>
      <w:marRight w:val="0"/>
      <w:marTop w:val="0"/>
      <w:marBottom w:val="0"/>
      <w:divBdr>
        <w:top w:val="none" w:sz="0" w:space="0" w:color="auto"/>
        <w:left w:val="none" w:sz="0" w:space="0" w:color="auto"/>
        <w:bottom w:val="none" w:sz="0" w:space="0" w:color="auto"/>
        <w:right w:val="none" w:sz="0" w:space="0" w:color="auto"/>
      </w:divBdr>
    </w:div>
    <w:div w:id="1132796275">
      <w:bodyDiv w:val="1"/>
      <w:marLeft w:val="0"/>
      <w:marRight w:val="0"/>
      <w:marTop w:val="0"/>
      <w:marBottom w:val="0"/>
      <w:divBdr>
        <w:top w:val="none" w:sz="0" w:space="0" w:color="auto"/>
        <w:left w:val="none" w:sz="0" w:space="0" w:color="auto"/>
        <w:bottom w:val="none" w:sz="0" w:space="0" w:color="auto"/>
        <w:right w:val="none" w:sz="0" w:space="0" w:color="auto"/>
      </w:divBdr>
    </w:div>
    <w:div w:id="1228032293">
      <w:bodyDiv w:val="1"/>
      <w:marLeft w:val="0"/>
      <w:marRight w:val="0"/>
      <w:marTop w:val="0"/>
      <w:marBottom w:val="0"/>
      <w:divBdr>
        <w:top w:val="none" w:sz="0" w:space="0" w:color="auto"/>
        <w:left w:val="none" w:sz="0" w:space="0" w:color="auto"/>
        <w:bottom w:val="none" w:sz="0" w:space="0" w:color="auto"/>
        <w:right w:val="none" w:sz="0" w:space="0" w:color="auto"/>
      </w:divBdr>
    </w:div>
    <w:div w:id="1270429918">
      <w:bodyDiv w:val="1"/>
      <w:marLeft w:val="0"/>
      <w:marRight w:val="0"/>
      <w:marTop w:val="0"/>
      <w:marBottom w:val="0"/>
      <w:divBdr>
        <w:top w:val="none" w:sz="0" w:space="0" w:color="auto"/>
        <w:left w:val="none" w:sz="0" w:space="0" w:color="auto"/>
        <w:bottom w:val="none" w:sz="0" w:space="0" w:color="auto"/>
        <w:right w:val="none" w:sz="0" w:space="0" w:color="auto"/>
      </w:divBdr>
    </w:div>
    <w:div w:id="1291863859">
      <w:bodyDiv w:val="1"/>
      <w:marLeft w:val="0"/>
      <w:marRight w:val="0"/>
      <w:marTop w:val="0"/>
      <w:marBottom w:val="0"/>
      <w:divBdr>
        <w:top w:val="none" w:sz="0" w:space="0" w:color="auto"/>
        <w:left w:val="none" w:sz="0" w:space="0" w:color="auto"/>
        <w:bottom w:val="none" w:sz="0" w:space="0" w:color="auto"/>
        <w:right w:val="none" w:sz="0" w:space="0" w:color="auto"/>
      </w:divBdr>
      <w:divsChild>
        <w:div w:id="24454764">
          <w:marLeft w:val="0"/>
          <w:marRight w:val="0"/>
          <w:marTop w:val="0"/>
          <w:marBottom w:val="0"/>
          <w:divBdr>
            <w:top w:val="none" w:sz="0" w:space="0" w:color="auto"/>
            <w:left w:val="none" w:sz="0" w:space="0" w:color="auto"/>
            <w:bottom w:val="none" w:sz="0" w:space="0" w:color="auto"/>
            <w:right w:val="none" w:sz="0" w:space="0" w:color="auto"/>
          </w:divBdr>
        </w:div>
        <w:div w:id="117142684">
          <w:marLeft w:val="0"/>
          <w:marRight w:val="0"/>
          <w:marTop w:val="0"/>
          <w:marBottom w:val="0"/>
          <w:divBdr>
            <w:top w:val="none" w:sz="0" w:space="0" w:color="auto"/>
            <w:left w:val="none" w:sz="0" w:space="0" w:color="auto"/>
            <w:bottom w:val="none" w:sz="0" w:space="0" w:color="auto"/>
            <w:right w:val="none" w:sz="0" w:space="0" w:color="auto"/>
          </w:divBdr>
        </w:div>
        <w:div w:id="165822881">
          <w:marLeft w:val="0"/>
          <w:marRight w:val="0"/>
          <w:marTop w:val="0"/>
          <w:marBottom w:val="0"/>
          <w:divBdr>
            <w:top w:val="none" w:sz="0" w:space="0" w:color="auto"/>
            <w:left w:val="none" w:sz="0" w:space="0" w:color="auto"/>
            <w:bottom w:val="none" w:sz="0" w:space="0" w:color="auto"/>
            <w:right w:val="none" w:sz="0" w:space="0" w:color="auto"/>
          </w:divBdr>
        </w:div>
        <w:div w:id="210045895">
          <w:marLeft w:val="0"/>
          <w:marRight w:val="0"/>
          <w:marTop w:val="0"/>
          <w:marBottom w:val="0"/>
          <w:divBdr>
            <w:top w:val="none" w:sz="0" w:space="0" w:color="auto"/>
            <w:left w:val="none" w:sz="0" w:space="0" w:color="auto"/>
            <w:bottom w:val="none" w:sz="0" w:space="0" w:color="auto"/>
            <w:right w:val="none" w:sz="0" w:space="0" w:color="auto"/>
          </w:divBdr>
        </w:div>
        <w:div w:id="238516275">
          <w:marLeft w:val="0"/>
          <w:marRight w:val="0"/>
          <w:marTop w:val="0"/>
          <w:marBottom w:val="0"/>
          <w:divBdr>
            <w:top w:val="none" w:sz="0" w:space="0" w:color="auto"/>
            <w:left w:val="none" w:sz="0" w:space="0" w:color="auto"/>
            <w:bottom w:val="none" w:sz="0" w:space="0" w:color="auto"/>
            <w:right w:val="none" w:sz="0" w:space="0" w:color="auto"/>
          </w:divBdr>
        </w:div>
        <w:div w:id="355544057">
          <w:marLeft w:val="0"/>
          <w:marRight w:val="0"/>
          <w:marTop w:val="0"/>
          <w:marBottom w:val="0"/>
          <w:divBdr>
            <w:top w:val="none" w:sz="0" w:space="0" w:color="auto"/>
            <w:left w:val="none" w:sz="0" w:space="0" w:color="auto"/>
            <w:bottom w:val="none" w:sz="0" w:space="0" w:color="auto"/>
            <w:right w:val="none" w:sz="0" w:space="0" w:color="auto"/>
          </w:divBdr>
        </w:div>
        <w:div w:id="390231839">
          <w:marLeft w:val="0"/>
          <w:marRight w:val="0"/>
          <w:marTop w:val="0"/>
          <w:marBottom w:val="0"/>
          <w:divBdr>
            <w:top w:val="none" w:sz="0" w:space="0" w:color="auto"/>
            <w:left w:val="none" w:sz="0" w:space="0" w:color="auto"/>
            <w:bottom w:val="none" w:sz="0" w:space="0" w:color="auto"/>
            <w:right w:val="none" w:sz="0" w:space="0" w:color="auto"/>
          </w:divBdr>
        </w:div>
        <w:div w:id="455296425">
          <w:marLeft w:val="0"/>
          <w:marRight w:val="0"/>
          <w:marTop w:val="0"/>
          <w:marBottom w:val="0"/>
          <w:divBdr>
            <w:top w:val="none" w:sz="0" w:space="0" w:color="auto"/>
            <w:left w:val="none" w:sz="0" w:space="0" w:color="auto"/>
            <w:bottom w:val="none" w:sz="0" w:space="0" w:color="auto"/>
            <w:right w:val="none" w:sz="0" w:space="0" w:color="auto"/>
          </w:divBdr>
        </w:div>
        <w:div w:id="511727059">
          <w:marLeft w:val="0"/>
          <w:marRight w:val="0"/>
          <w:marTop w:val="0"/>
          <w:marBottom w:val="0"/>
          <w:divBdr>
            <w:top w:val="none" w:sz="0" w:space="0" w:color="auto"/>
            <w:left w:val="none" w:sz="0" w:space="0" w:color="auto"/>
            <w:bottom w:val="none" w:sz="0" w:space="0" w:color="auto"/>
            <w:right w:val="none" w:sz="0" w:space="0" w:color="auto"/>
          </w:divBdr>
        </w:div>
        <w:div w:id="538082317">
          <w:marLeft w:val="0"/>
          <w:marRight w:val="0"/>
          <w:marTop w:val="0"/>
          <w:marBottom w:val="0"/>
          <w:divBdr>
            <w:top w:val="none" w:sz="0" w:space="0" w:color="auto"/>
            <w:left w:val="none" w:sz="0" w:space="0" w:color="auto"/>
            <w:bottom w:val="none" w:sz="0" w:space="0" w:color="auto"/>
            <w:right w:val="none" w:sz="0" w:space="0" w:color="auto"/>
          </w:divBdr>
        </w:div>
        <w:div w:id="541678020">
          <w:marLeft w:val="0"/>
          <w:marRight w:val="0"/>
          <w:marTop w:val="0"/>
          <w:marBottom w:val="0"/>
          <w:divBdr>
            <w:top w:val="none" w:sz="0" w:space="0" w:color="auto"/>
            <w:left w:val="none" w:sz="0" w:space="0" w:color="auto"/>
            <w:bottom w:val="none" w:sz="0" w:space="0" w:color="auto"/>
            <w:right w:val="none" w:sz="0" w:space="0" w:color="auto"/>
          </w:divBdr>
        </w:div>
        <w:div w:id="568075362">
          <w:marLeft w:val="0"/>
          <w:marRight w:val="0"/>
          <w:marTop w:val="0"/>
          <w:marBottom w:val="0"/>
          <w:divBdr>
            <w:top w:val="none" w:sz="0" w:space="0" w:color="auto"/>
            <w:left w:val="none" w:sz="0" w:space="0" w:color="auto"/>
            <w:bottom w:val="none" w:sz="0" w:space="0" w:color="auto"/>
            <w:right w:val="none" w:sz="0" w:space="0" w:color="auto"/>
          </w:divBdr>
        </w:div>
        <w:div w:id="596713425">
          <w:marLeft w:val="0"/>
          <w:marRight w:val="0"/>
          <w:marTop w:val="0"/>
          <w:marBottom w:val="0"/>
          <w:divBdr>
            <w:top w:val="none" w:sz="0" w:space="0" w:color="auto"/>
            <w:left w:val="none" w:sz="0" w:space="0" w:color="auto"/>
            <w:bottom w:val="none" w:sz="0" w:space="0" w:color="auto"/>
            <w:right w:val="none" w:sz="0" w:space="0" w:color="auto"/>
          </w:divBdr>
        </w:div>
        <w:div w:id="638808706">
          <w:marLeft w:val="0"/>
          <w:marRight w:val="0"/>
          <w:marTop w:val="0"/>
          <w:marBottom w:val="0"/>
          <w:divBdr>
            <w:top w:val="none" w:sz="0" w:space="0" w:color="auto"/>
            <w:left w:val="none" w:sz="0" w:space="0" w:color="auto"/>
            <w:bottom w:val="none" w:sz="0" w:space="0" w:color="auto"/>
            <w:right w:val="none" w:sz="0" w:space="0" w:color="auto"/>
          </w:divBdr>
        </w:div>
        <w:div w:id="679356651">
          <w:marLeft w:val="0"/>
          <w:marRight w:val="0"/>
          <w:marTop w:val="0"/>
          <w:marBottom w:val="0"/>
          <w:divBdr>
            <w:top w:val="none" w:sz="0" w:space="0" w:color="auto"/>
            <w:left w:val="none" w:sz="0" w:space="0" w:color="auto"/>
            <w:bottom w:val="none" w:sz="0" w:space="0" w:color="auto"/>
            <w:right w:val="none" w:sz="0" w:space="0" w:color="auto"/>
          </w:divBdr>
        </w:div>
        <w:div w:id="688798703">
          <w:marLeft w:val="0"/>
          <w:marRight w:val="0"/>
          <w:marTop w:val="0"/>
          <w:marBottom w:val="0"/>
          <w:divBdr>
            <w:top w:val="none" w:sz="0" w:space="0" w:color="auto"/>
            <w:left w:val="none" w:sz="0" w:space="0" w:color="auto"/>
            <w:bottom w:val="none" w:sz="0" w:space="0" w:color="auto"/>
            <w:right w:val="none" w:sz="0" w:space="0" w:color="auto"/>
          </w:divBdr>
        </w:div>
        <w:div w:id="715542045">
          <w:marLeft w:val="0"/>
          <w:marRight w:val="0"/>
          <w:marTop w:val="0"/>
          <w:marBottom w:val="0"/>
          <w:divBdr>
            <w:top w:val="none" w:sz="0" w:space="0" w:color="auto"/>
            <w:left w:val="none" w:sz="0" w:space="0" w:color="auto"/>
            <w:bottom w:val="none" w:sz="0" w:space="0" w:color="auto"/>
            <w:right w:val="none" w:sz="0" w:space="0" w:color="auto"/>
          </w:divBdr>
        </w:div>
        <w:div w:id="743262102">
          <w:marLeft w:val="0"/>
          <w:marRight w:val="0"/>
          <w:marTop w:val="0"/>
          <w:marBottom w:val="0"/>
          <w:divBdr>
            <w:top w:val="none" w:sz="0" w:space="0" w:color="auto"/>
            <w:left w:val="none" w:sz="0" w:space="0" w:color="auto"/>
            <w:bottom w:val="none" w:sz="0" w:space="0" w:color="auto"/>
            <w:right w:val="none" w:sz="0" w:space="0" w:color="auto"/>
          </w:divBdr>
        </w:div>
        <w:div w:id="807745514">
          <w:marLeft w:val="0"/>
          <w:marRight w:val="0"/>
          <w:marTop w:val="0"/>
          <w:marBottom w:val="0"/>
          <w:divBdr>
            <w:top w:val="none" w:sz="0" w:space="0" w:color="auto"/>
            <w:left w:val="none" w:sz="0" w:space="0" w:color="auto"/>
            <w:bottom w:val="none" w:sz="0" w:space="0" w:color="auto"/>
            <w:right w:val="none" w:sz="0" w:space="0" w:color="auto"/>
          </w:divBdr>
        </w:div>
        <w:div w:id="816871884">
          <w:marLeft w:val="0"/>
          <w:marRight w:val="0"/>
          <w:marTop w:val="0"/>
          <w:marBottom w:val="0"/>
          <w:divBdr>
            <w:top w:val="none" w:sz="0" w:space="0" w:color="auto"/>
            <w:left w:val="none" w:sz="0" w:space="0" w:color="auto"/>
            <w:bottom w:val="none" w:sz="0" w:space="0" w:color="auto"/>
            <w:right w:val="none" w:sz="0" w:space="0" w:color="auto"/>
          </w:divBdr>
        </w:div>
        <w:div w:id="860240521">
          <w:marLeft w:val="0"/>
          <w:marRight w:val="0"/>
          <w:marTop w:val="0"/>
          <w:marBottom w:val="0"/>
          <w:divBdr>
            <w:top w:val="none" w:sz="0" w:space="0" w:color="auto"/>
            <w:left w:val="none" w:sz="0" w:space="0" w:color="auto"/>
            <w:bottom w:val="none" w:sz="0" w:space="0" w:color="auto"/>
            <w:right w:val="none" w:sz="0" w:space="0" w:color="auto"/>
          </w:divBdr>
        </w:div>
        <w:div w:id="882060613">
          <w:marLeft w:val="0"/>
          <w:marRight w:val="0"/>
          <w:marTop w:val="0"/>
          <w:marBottom w:val="0"/>
          <w:divBdr>
            <w:top w:val="none" w:sz="0" w:space="0" w:color="auto"/>
            <w:left w:val="none" w:sz="0" w:space="0" w:color="auto"/>
            <w:bottom w:val="none" w:sz="0" w:space="0" w:color="auto"/>
            <w:right w:val="none" w:sz="0" w:space="0" w:color="auto"/>
          </w:divBdr>
        </w:div>
        <w:div w:id="892691556">
          <w:marLeft w:val="0"/>
          <w:marRight w:val="0"/>
          <w:marTop w:val="0"/>
          <w:marBottom w:val="0"/>
          <w:divBdr>
            <w:top w:val="none" w:sz="0" w:space="0" w:color="auto"/>
            <w:left w:val="none" w:sz="0" w:space="0" w:color="auto"/>
            <w:bottom w:val="none" w:sz="0" w:space="0" w:color="auto"/>
            <w:right w:val="none" w:sz="0" w:space="0" w:color="auto"/>
          </w:divBdr>
        </w:div>
        <w:div w:id="896629501">
          <w:marLeft w:val="0"/>
          <w:marRight w:val="0"/>
          <w:marTop w:val="0"/>
          <w:marBottom w:val="0"/>
          <w:divBdr>
            <w:top w:val="none" w:sz="0" w:space="0" w:color="auto"/>
            <w:left w:val="none" w:sz="0" w:space="0" w:color="auto"/>
            <w:bottom w:val="none" w:sz="0" w:space="0" w:color="auto"/>
            <w:right w:val="none" w:sz="0" w:space="0" w:color="auto"/>
          </w:divBdr>
        </w:div>
        <w:div w:id="953637238">
          <w:marLeft w:val="0"/>
          <w:marRight w:val="0"/>
          <w:marTop w:val="0"/>
          <w:marBottom w:val="0"/>
          <w:divBdr>
            <w:top w:val="none" w:sz="0" w:space="0" w:color="auto"/>
            <w:left w:val="none" w:sz="0" w:space="0" w:color="auto"/>
            <w:bottom w:val="none" w:sz="0" w:space="0" w:color="auto"/>
            <w:right w:val="none" w:sz="0" w:space="0" w:color="auto"/>
          </w:divBdr>
          <w:divsChild>
            <w:div w:id="220364327">
              <w:marLeft w:val="0"/>
              <w:marRight w:val="0"/>
              <w:marTop w:val="0"/>
              <w:marBottom w:val="0"/>
              <w:divBdr>
                <w:top w:val="none" w:sz="0" w:space="0" w:color="auto"/>
                <w:left w:val="none" w:sz="0" w:space="0" w:color="auto"/>
                <w:bottom w:val="none" w:sz="0" w:space="0" w:color="auto"/>
                <w:right w:val="none" w:sz="0" w:space="0" w:color="auto"/>
              </w:divBdr>
            </w:div>
            <w:div w:id="330067371">
              <w:marLeft w:val="0"/>
              <w:marRight w:val="0"/>
              <w:marTop w:val="0"/>
              <w:marBottom w:val="0"/>
              <w:divBdr>
                <w:top w:val="none" w:sz="0" w:space="0" w:color="auto"/>
                <w:left w:val="none" w:sz="0" w:space="0" w:color="auto"/>
                <w:bottom w:val="none" w:sz="0" w:space="0" w:color="auto"/>
                <w:right w:val="none" w:sz="0" w:space="0" w:color="auto"/>
              </w:divBdr>
            </w:div>
            <w:div w:id="543758897">
              <w:marLeft w:val="0"/>
              <w:marRight w:val="0"/>
              <w:marTop w:val="0"/>
              <w:marBottom w:val="0"/>
              <w:divBdr>
                <w:top w:val="none" w:sz="0" w:space="0" w:color="auto"/>
                <w:left w:val="none" w:sz="0" w:space="0" w:color="auto"/>
                <w:bottom w:val="none" w:sz="0" w:space="0" w:color="auto"/>
                <w:right w:val="none" w:sz="0" w:space="0" w:color="auto"/>
              </w:divBdr>
            </w:div>
            <w:div w:id="1286548090">
              <w:marLeft w:val="0"/>
              <w:marRight w:val="0"/>
              <w:marTop w:val="0"/>
              <w:marBottom w:val="0"/>
              <w:divBdr>
                <w:top w:val="none" w:sz="0" w:space="0" w:color="auto"/>
                <w:left w:val="none" w:sz="0" w:space="0" w:color="auto"/>
                <w:bottom w:val="none" w:sz="0" w:space="0" w:color="auto"/>
                <w:right w:val="none" w:sz="0" w:space="0" w:color="auto"/>
              </w:divBdr>
            </w:div>
            <w:div w:id="1721204122">
              <w:marLeft w:val="0"/>
              <w:marRight w:val="0"/>
              <w:marTop w:val="0"/>
              <w:marBottom w:val="0"/>
              <w:divBdr>
                <w:top w:val="none" w:sz="0" w:space="0" w:color="auto"/>
                <w:left w:val="none" w:sz="0" w:space="0" w:color="auto"/>
                <w:bottom w:val="none" w:sz="0" w:space="0" w:color="auto"/>
                <w:right w:val="none" w:sz="0" w:space="0" w:color="auto"/>
              </w:divBdr>
            </w:div>
          </w:divsChild>
        </w:div>
        <w:div w:id="1002320289">
          <w:marLeft w:val="0"/>
          <w:marRight w:val="0"/>
          <w:marTop w:val="0"/>
          <w:marBottom w:val="0"/>
          <w:divBdr>
            <w:top w:val="none" w:sz="0" w:space="0" w:color="auto"/>
            <w:left w:val="none" w:sz="0" w:space="0" w:color="auto"/>
            <w:bottom w:val="none" w:sz="0" w:space="0" w:color="auto"/>
            <w:right w:val="none" w:sz="0" w:space="0" w:color="auto"/>
          </w:divBdr>
        </w:div>
        <w:div w:id="1009718320">
          <w:marLeft w:val="0"/>
          <w:marRight w:val="0"/>
          <w:marTop w:val="0"/>
          <w:marBottom w:val="0"/>
          <w:divBdr>
            <w:top w:val="none" w:sz="0" w:space="0" w:color="auto"/>
            <w:left w:val="none" w:sz="0" w:space="0" w:color="auto"/>
            <w:bottom w:val="none" w:sz="0" w:space="0" w:color="auto"/>
            <w:right w:val="none" w:sz="0" w:space="0" w:color="auto"/>
          </w:divBdr>
        </w:div>
        <w:div w:id="1053582647">
          <w:marLeft w:val="0"/>
          <w:marRight w:val="0"/>
          <w:marTop w:val="0"/>
          <w:marBottom w:val="0"/>
          <w:divBdr>
            <w:top w:val="none" w:sz="0" w:space="0" w:color="auto"/>
            <w:left w:val="none" w:sz="0" w:space="0" w:color="auto"/>
            <w:bottom w:val="none" w:sz="0" w:space="0" w:color="auto"/>
            <w:right w:val="none" w:sz="0" w:space="0" w:color="auto"/>
          </w:divBdr>
        </w:div>
        <w:div w:id="1065952338">
          <w:marLeft w:val="0"/>
          <w:marRight w:val="0"/>
          <w:marTop w:val="0"/>
          <w:marBottom w:val="0"/>
          <w:divBdr>
            <w:top w:val="none" w:sz="0" w:space="0" w:color="auto"/>
            <w:left w:val="none" w:sz="0" w:space="0" w:color="auto"/>
            <w:bottom w:val="none" w:sz="0" w:space="0" w:color="auto"/>
            <w:right w:val="none" w:sz="0" w:space="0" w:color="auto"/>
          </w:divBdr>
        </w:div>
        <w:div w:id="1098216012">
          <w:marLeft w:val="0"/>
          <w:marRight w:val="0"/>
          <w:marTop w:val="0"/>
          <w:marBottom w:val="0"/>
          <w:divBdr>
            <w:top w:val="none" w:sz="0" w:space="0" w:color="auto"/>
            <w:left w:val="none" w:sz="0" w:space="0" w:color="auto"/>
            <w:bottom w:val="none" w:sz="0" w:space="0" w:color="auto"/>
            <w:right w:val="none" w:sz="0" w:space="0" w:color="auto"/>
          </w:divBdr>
        </w:div>
        <w:div w:id="1128550095">
          <w:marLeft w:val="0"/>
          <w:marRight w:val="0"/>
          <w:marTop w:val="0"/>
          <w:marBottom w:val="0"/>
          <w:divBdr>
            <w:top w:val="none" w:sz="0" w:space="0" w:color="auto"/>
            <w:left w:val="none" w:sz="0" w:space="0" w:color="auto"/>
            <w:bottom w:val="none" w:sz="0" w:space="0" w:color="auto"/>
            <w:right w:val="none" w:sz="0" w:space="0" w:color="auto"/>
          </w:divBdr>
          <w:divsChild>
            <w:div w:id="407390849">
              <w:marLeft w:val="0"/>
              <w:marRight w:val="0"/>
              <w:marTop w:val="0"/>
              <w:marBottom w:val="0"/>
              <w:divBdr>
                <w:top w:val="none" w:sz="0" w:space="0" w:color="auto"/>
                <w:left w:val="none" w:sz="0" w:space="0" w:color="auto"/>
                <w:bottom w:val="none" w:sz="0" w:space="0" w:color="auto"/>
                <w:right w:val="none" w:sz="0" w:space="0" w:color="auto"/>
              </w:divBdr>
            </w:div>
            <w:div w:id="1142380584">
              <w:marLeft w:val="0"/>
              <w:marRight w:val="0"/>
              <w:marTop w:val="0"/>
              <w:marBottom w:val="0"/>
              <w:divBdr>
                <w:top w:val="none" w:sz="0" w:space="0" w:color="auto"/>
                <w:left w:val="none" w:sz="0" w:space="0" w:color="auto"/>
                <w:bottom w:val="none" w:sz="0" w:space="0" w:color="auto"/>
                <w:right w:val="none" w:sz="0" w:space="0" w:color="auto"/>
              </w:divBdr>
            </w:div>
            <w:div w:id="1192953861">
              <w:marLeft w:val="0"/>
              <w:marRight w:val="0"/>
              <w:marTop w:val="0"/>
              <w:marBottom w:val="0"/>
              <w:divBdr>
                <w:top w:val="none" w:sz="0" w:space="0" w:color="auto"/>
                <w:left w:val="none" w:sz="0" w:space="0" w:color="auto"/>
                <w:bottom w:val="none" w:sz="0" w:space="0" w:color="auto"/>
                <w:right w:val="none" w:sz="0" w:space="0" w:color="auto"/>
              </w:divBdr>
            </w:div>
          </w:divsChild>
        </w:div>
        <w:div w:id="1134103737">
          <w:marLeft w:val="0"/>
          <w:marRight w:val="0"/>
          <w:marTop w:val="0"/>
          <w:marBottom w:val="0"/>
          <w:divBdr>
            <w:top w:val="none" w:sz="0" w:space="0" w:color="auto"/>
            <w:left w:val="none" w:sz="0" w:space="0" w:color="auto"/>
            <w:bottom w:val="none" w:sz="0" w:space="0" w:color="auto"/>
            <w:right w:val="none" w:sz="0" w:space="0" w:color="auto"/>
          </w:divBdr>
        </w:div>
        <w:div w:id="1227495006">
          <w:marLeft w:val="0"/>
          <w:marRight w:val="0"/>
          <w:marTop w:val="0"/>
          <w:marBottom w:val="0"/>
          <w:divBdr>
            <w:top w:val="none" w:sz="0" w:space="0" w:color="auto"/>
            <w:left w:val="none" w:sz="0" w:space="0" w:color="auto"/>
            <w:bottom w:val="none" w:sz="0" w:space="0" w:color="auto"/>
            <w:right w:val="none" w:sz="0" w:space="0" w:color="auto"/>
          </w:divBdr>
        </w:div>
        <w:div w:id="1252810003">
          <w:marLeft w:val="0"/>
          <w:marRight w:val="0"/>
          <w:marTop w:val="0"/>
          <w:marBottom w:val="0"/>
          <w:divBdr>
            <w:top w:val="none" w:sz="0" w:space="0" w:color="auto"/>
            <w:left w:val="none" w:sz="0" w:space="0" w:color="auto"/>
            <w:bottom w:val="none" w:sz="0" w:space="0" w:color="auto"/>
            <w:right w:val="none" w:sz="0" w:space="0" w:color="auto"/>
          </w:divBdr>
        </w:div>
        <w:div w:id="1324310022">
          <w:marLeft w:val="0"/>
          <w:marRight w:val="0"/>
          <w:marTop w:val="0"/>
          <w:marBottom w:val="0"/>
          <w:divBdr>
            <w:top w:val="none" w:sz="0" w:space="0" w:color="auto"/>
            <w:left w:val="none" w:sz="0" w:space="0" w:color="auto"/>
            <w:bottom w:val="none" w:sz="0" w:space="0" w:color="auto"/>
            <w:right w:val="none" w:sz="0" w:space="0" w:color="auto"/>
          </w:divBdr>
        </w:div>
        <w:div w:id="1343312156">
          <w:marLeft w:val="0"/>
          <w:marRight w:val="0"/>
          <w:marTop w:val="0"/>
          <w:marBottom w:val="0"/>
          <w:divBdr>
            <w:top w:val="none" w:sz="0" w:space="0" w:color="auto"/>
            <w:left w:val="none" w:sz="0" w:space="0" w:color="auto"/>
            <w:bottom w:val="none" w:sz="0" w:space="0" w:color="auto"/>
            <w:right w:val="none" w:sz="0" w:space="0" w:color="auto"/>
          </w:divBdr>
        </w:div>
        <w:div w:id="1404261026">
          <w:marLeft w:val="0"/>
          <w:marRight w:val="0"/>
          <w:marTop w:val="0"/>
          <w:marBottom w:val="0"/>
          <w:divBdr>
            <w:top w:val="none" w:sz="0" w:space="0" w:color="auto"/>
            <w:left w:val="none" w:sz="0" w:space="0" w:color="auto"/>
            <w:bottom w:val="none" w:sz="0" w:space="0" w:color="auto"/>
            <w:right w:val="none" w:sz="0" w:space="0" w:color="auto"/>
          </w:divBdr>
        </w:div>
        <w:div w:id="1464275602">
          <w:marLeft w:val="0"/>
          <w:marRight w:val="0"/>
          <w:marTop w:val="0"/>
          <w:marBottom w:val="0"/>
          <w:divBdr>
            <w:top w:val="none" w:sz="0" w:space="0" w:color="auto"/>
            <w:left w:val="none" w:sz="0" w:space="0" w:color="auto"/>
            <w:bottom w:val="none" w:sz="0" w:space="0" w:color="auto"/>
            <w:right w:val="none" w:sz="0" w:space="0" w:color="auto"/>
          </w:divBdr>
        </w:div>
        <w:div w:id="1492059971">
          <w:marLeft w:val="0"/>
          <w:marRight w:val="0"/>
          <w:marTop w:val="0"/>
          <w:marBottom w:val="0"/>
          <w:divBdr>
            <w:top w:val="none" w:sz="0" w:space="0" w:color="auto"/>
            <w:left w:val="none" w:sz="0" w:space="0" w:color="auto"/>
            <w:bottom w:val="none" w:sz="0" w:space="0" w:color="auto"/>
            <w:right w:val="none" w:sz="0" w:space="0" w:color="auto"/>
          </w:divBdr>
        </w:div>
        <w:div w:id="1538200560">
          <w:marLeft w:val="0"/>
          <w:marRight w:val="0"/>
          <w:marTop w:val="0"/>
          <w:marBottom w:val="0"/>
          <w:divBdr>
            <w:top w:val="none" w:sz="0" w:space="0" w:color="auto"/>
            <w:left w:val="none" w:sz="0" w:space="0" w:color="auto"/>
            <w:bottom w:val="none" w:sz="0" w:space="0" w:color="auto"/>
            <w:right w:val="none" w:sz="0" w:space="0" w:color="auto"/>
          </w:divBdr>
          <w:divsChild>
            <w:div w:id="1030690503">
              <w:marLeft w:val="-75"/>
              <w:marRight w:val="0"/>
              <w:marTop w:val="30"/>
              <w:marBottom w:val="30"/>
              <w:divBdr>
                <w:top w:val="none" w:sz="0" w:space="0" w:color="auto"/>
                <w:left w:val="none" w:sz="0" w:space="0" w:color="auto"/>
                <w:bottom w:val="none" w:sz="0" w:space="0" w:color="auto"/>
                <w:right w:val="none" w:sz="0" w:space="0" w:color="auto"/>
              </w:divBdr>
              <w:divsChild>
                <w:div w:id="252473224">
                  <w:marLeft w:val="0"/>
                  <w:marRight w:val="0"/>
                  <w:marTop w:val="0"/>
                  <w:marBottom w:val="0"/>
                  <w:divBdr>
                    <w:top w:val="none" w:sz="0" w:space="0" w:color="auto"/>
                    <w:left w:val="none" w:sz="0" w:space="0" w:color="auto"/>
                    <w:bottom w:val="none" w:sz="0" w:space="0" w:color="auto"/>
                    <w:right w:val="none" w:sz="0" w:space="0" w:color="auto"/>
                  </w:divBdr>
                  <w:divsChild>
                    <w:div w:id="1209220644">
                      <w:marLeft w:val="0"/>
                      <w:marRight w:val="0"/>
                      <w:marTop w:val="0"/>
                      <w:marBottom w:val="0"/>
                      <w:divBdr>
                        <w:top w:val="none" w:sz="0" w:space="0" w:color="auto"/>
                        <w:left w:val="none" w:sz="0" w:space="0" w:color="auto"/>
                        <w:bottom w:val="none" w:sz="0" w:space="0" w:color="auto"/>
                        <w:right w:val="none" w:sz="0" w:space="0" w:color="auto"/>
                      </w:divBdr>
                    </w:div>
                  </w:divsChild>
                </w:div>
                <w:div w:id="300615503">
                  <w:marLeft w:val="0"/>
                  <w:marRight w:val="0"/>
                  <w:marTop w:val="0"/>
                  <w:marBottom w:val="0"/>
                  <w:divBdr>
                    <w:top w:val="none" w:sz="0" w:space="0" w:color="auto"/>
                    <w:left w:val="none" w:sz="0" w:space="0" w:color="auto"/>
                    <w:bottom w:val="none" w:sz="0" w:space="0" w:color="auto"/>
                    <w:right w:val="none" w:sz="0" w:space="0" w:color="auto"/>
                  </w:divBdr>
                  <w:divsChild>
                    <w:div w:id="1767268462">
                      <w:marLeft w:val="0"/>
                      <w:marRight w:val="0"/>
                      <w:marTop w:val="0"/>
                      <w:marBottom w:val="0"/>
                      <w:divBdr>
                        <w:top w:val="none" w:sz="0" w:space="0" w:color="auto"/>
                        <w:left w:val="none" w:sz="0" w:space="0" w:color="auto"/>
                        <w:bottom w:val="none" w:sz="0" w:space="0" w:color="auto"/>
                        <w:right w:val="none" w:sz="0" w:space="0" w:color="auto"/>
                      </w:divBdr>
                    </w:div>
                    <w:div w:id="2067948171">
                      <w:marLeft w:val="0"/>
                      <w:marRight w:val="0"/>
                      <w:marTop w:val="0"/>
                      <w:marBottom w:val="0"/>
                      <w:divBdr>
                        <w:top w:val="none" w:sz="0" w:space="0" w:color="auto"/>
                        <w:left w:val="none" w:sz="0" w:space="0" w:color="auto"/>
                        <w:bottom w:val="none" w:sz="0" w:space="0" w:color="auto"/>
                        <w:right w:val="none" w:sz="0" w:space="0" w:color="auto"/>
                      </w:divBdr>
                    </w:div>
                  </w:divsChild>
                </w:div>
                <w:div w:id="439450645">
                  <w:marLeft w:val="0"/>
                  <w:marRight w:val="0"/>
                  <w:marTop w:val="0"/>
                  <w:marBottom w:val="0"/>
                  <w:divBdr>
                    <w:top w:val="none" w:sz="0" w:space="0" w:color="auto"/>
                    <w:left w:val="none" w:sz="0" w:space="0" w:color="auto"/>
                    <w:bottom w:val="none" w:sz="0" w:space="0" w:color="auto"/>
                    <w:right w:val="none" w:sz="0" w:space="0" w:color="auto"/>
                  </w:divBdr>
                  <w:divsChild>
                    <w:div w:id="1359618204">
                      <w:marLeft w:val="0"/>
                      <w:marRight w:val="0"/>
                      <w:marTop w:val="0"/>
                      <w:marBottom w:val="0"/>
                      <w:divBdr>
                        <w:top w:val="none" w:sz="0" w:space="0" w:color="auto"/>
                        <w:left w:val="none" w:sz="0" w:space="0" w:color="auto"/>
                        <w:bottom w:val="none" w:sz="0" w:space="0" w:color="auto"/>
                        <w:right w:val="none" w:sz="0" w:space="0" w:color="auto"/>
                      </w:divBdr>
                    </w:div>
                  </w:divsChild>
                </w:div>
                <w:div w:id="440225636">
                  <w:marLeft w:val="0"/>
                  <w:marRight w:val="0"/>
                  <w:marTop w:val="0"/>
                  <w:marBottom w:val="0"/>
                  <w:divBdr>
                    <w:top w:val="none" w:sz="0" w:space="0" w:color="auto"/>
                    <w:left w:val="none" w:sz="0" w:space="0" w:color="auto"/>
                    <w:bottom w:val="none" w:sz="0" w:space="0" w:color="auto"/>
                    <w:right w:val="none" w:sz="0" w:space="0" w:color="auto"/>
                  </w:divBdr>
                  <w:divsChild>
                    <w:div w:id="521668105">
                      <w:marLeft w:val="0"/>
                      <w:marRight w:val="0"/>
                      <w:marTop w:val="0"/>
                      <w:marBottom w:val="0"/>
                      <w:divBdr>
                        <w:top w:val="none" w:sz="0" w:space="0" w:color="auto"/>
                        <w:left w:val="none" w:sz="0" w:space="0" w:color="auto"/>
                        <w:bottom w:val="none" w:sz="0" w:space="0" w:color="auto"/>
                        <w:right w:val="none" w:sz="0" w:space="0" w:color="auto"/>
                      </w:divBdr>
                    </w:div>
                    <w:div w:id="1617329362">
                      <w:marLeft w:val="0"/>
                      <w:marRight w:val="0"/>
                      <w:marTop w:val="0"/>
                      <w:marBottom w:val="0"/>
                      <w:divBdr>
                        <w:top w:val="none" w:sz="0" w:space="0" w:color="auto"/>
                        <w:left w:val="none" w:sz="0" w:space="0" w:color="auto"/>
                        <w:bottom w:val="none" w:sz="0" w:space="0" w:color="auto"/>
                        <w:right w:val="none" w:sz="0" w:space="0" w:color="auto"/>
                      </w:divBdr>
                    </w:div>
                  </w:divsChild>
                </w:div>
                <w:div w:id="618798070">
                  <w:marLeft w:val="0"/>
                  <w:marRight w:val="0"/>
                  <w:marTop w:val="0"/>
                  <w:marBottom w:val="0"/>
                  <w:divBdr>
                    <w:top w:val="none" w:sz="0" w:space="0" w:color="auto"/>
                    <w:left w:val="none" w:sz="0" w:space="0" w:color="auto"/>
                    <w:bottom w:val="none" w:sz="0" w:space="0" w:color="auto"/>
                    <w:right w:val="none" w:sz="0" w:space="0" w:color="auto"/>
                  </w:divBdr>
                  <w:divsChild>
                    <w:div w:id="429785129">
                      <w:marLeft w:val="0"/>
                      <w:marRight w:val="0"/>
                      <w:marTop w:val="0"/>
                      <w:marBottom w:val="0"/>
                      <w:divBdr>
                        <w:top w:val="none" w:sz="0" w:space="0" w:color="auto"/>
                        <w:left w:val="none" w:sz="0" w:space="0" w:color="auto"/>
                        <w:bottom w:val="none" w:sz="0" w:space="0" w:color="auto"/>
                        <w:right w:val="none" w:sz="0" w:space="0" w:color="auto"/>
                      </w:divBdr>
                    </w:div>
                  </w:divsChild>
                </w:div>
                <w:div w:id="738094220">
                  <w:marLeft w:val="0"/>
                  <w:marRight w:val="0"/>
                  <w:marTop w:val="0"/>
                  <w:marBottom w:val="0"/>
                  <w:divBdr>
                    <w:top w:val="none" w:sz="0" w:space="0" w:color="auto"/>
                    <w:left w:val="none" w:sz="0" w:space="0" w:color="auto"/>
                    <w:bottom w:val="none" w:sz="0" w:space="0" w:color="auto"/>
                    <w:right w:val="none" w:sz="0" w:space="0" w:color="auto"/>
                  </w:divBdr>
                  <w:divsChild>
                    <w:div w:id="1453859116">
                      <w:marLeft w:val="0"/>
                      <w:marRight w:val="0"/>
                      <w:marTop w:val="0"/>
                      <w:marBottom w:val="0"/>
                      <w:divBdr>
                        <w:top w:val="none" w:sz="0" w:space="0" w:color="auto"/>
                        <w:left w:val="none" w:sz="0" w:space="0" w:color="auto"/>
                        <w:bottom w:val="none" w:sz="0" w:space="0" w:color="auto"/>
                        <w:right w:val="none" w:sz="0" w:space="0" w:color="auto"/>
                      </w:divBdr>
                    </w:div>
                  </w:divsChild>
                </w:div>
                <w:div w:id="784075614">
                  <w:marLeft w:val="0"/>
                  <w:marRight w:val="0"/>
                  <w:marTop w:val="0"/>
                  <w:marBottom w:val="0"/>
                  <w:divBdr>
                    <w:top w:val="none" w:sz="0" w:space="0" w:color="auto"/>
                    <w:left w:val="none" w:sz="0" w:space="0" w:color="auto"/>
                    <w:bottom w:val="none" w:sz="0" w:space="0" w:color="auto"/>
                    <w:right w:val="none" w:sz="0" w:space="0" w:color="auto"/>
                  </w:divBdr>
                  <w:divsChild>
                    <w:div w:id="1061059177">
                      <w:marLeft w:val="0"/>
                      <w:marRight w:val="0"/>
                      <w:marTop w:val="0"/>
                      <w:marBottom w:val="0"/>
                      <w:divBdr>
                        <w:top w:val="none" w:sz="0" w:space="0" w:color="auto"/>
                        <w:left w:val="none" w:sz="0" w:space="0" w:color="auto"/>
                        <w:bottom w:val="none" w:sz="0" w:space="0" w:color="auto"/>
                        <w:right w:val="none" w:sz="0" w:space="0" w:color="auto"/>
                      </w:divBdr>
                    </w:div>
                    <w:div w:id="1669867117">
                      <w:marLeft w:val="0"/>
                      <w:marRight w:val="0"/>
                      <w:marTop w:val="0"/>
                      <w:marBottom w:val="0"/>
                      <w:divBdr>
                        <w:top w:val="none" w:sz="0" w:space="0" w:color="auto"/>
                        <w:left w:val="none" w:sz="0" w:space="0" w:color="auto"/>
                        <w:bottom w:val="none" w:sz="0" w:space="0" w:color="auto"/>
                        <w:right w:val="none" w:sz="0" w:space="0" w:color="auto"/>
                      </w:divBdr>
                    </w:div>
                  </w:divsChild>
                </w:div>
                <w:div w:id="835262197">
                  <w:marLeft w:val="0"/>
                  <w:marRight w:val="0"/>
                  <w:marTop w:val="0"/>
                  <w:marBottom w:val="0"/>
                  <w:divBdr>
                    <w:top w:val="none" w:sz="0" w:space="0" w:color="auto"/>
                    <w:left w:val="none" w:sz="0" w:space="0" w:color="auto"/>
                    <w:bottom w:val="none" w:sz="0" w:space="0" w:color="auto"/>
                    <w:right w:val="none" w:sz="0" w:space="0" w:color="auto"/>
                  </w:divBdr>
                  <w:divsChild>
                    <w:div w:id="1468469984">
                      <w:marLeft w:val="0"/>
                      <w:marRight w:val="0"/>
                      <w:marTop w:val="0"/>
                      <w:marBottom w:val="0"/>
                      <w:divBdr>
                        <w:top w:val="none" w:sz="0" w:space="0" w:color="auto"/>
                        <w:left w:val="none" w:sz="0" w:space="0" w:color="auto"/>
                        <w:bottom w:val="none" w:sz="0" w:space="0" w:color="auto"/>
                        <w:right w:val="none" w:sz="0" w:space="0" w:color="auto"/>
                      </w:divBdr>
                    </w:div>
                  </w:divsChild>
                </w:div>
                <w:div w:id="837228363">
                  <w:marLeft w:val="0"/>
                  <w:marRight w:val="0"/>
                  <w:marTop w:val="0"/>
                  <w:marBottom w:val="0"/>
                  <w:divBdr>
                    <w:top w:val="none" w:sz="0" w:space="0" w:color="auto"/>
                    <w:left w:val="none" w:sz="0" w:space="0" w:color="auto"/>
                    <w:bottom w:val="none" w:sz="0" w:space="0" w:color="auto"/>
                    <w:right w:val="none" w:sz="0" w:space="0" w:color="auto"/>
                  </w:divBdr>
                  <w:divsChild>
                    <w:div w:id="1391149772">
                      <w:marLeft w:val="0"/>
                      <w:marRight w:val="0"/>
                      <w:marTop w:val="0"/>
                      <w:marBottom w:val="0"/>
                      <w:divBdr>
                        <w:top w:val="none" w:sz="0" w:space="0" w:color="auto"/>
                        <w:left w:val="none" w:sz="0" w:space="0" w:color="auto"/>
                        <w:bottom w:val="none" w:sz="0" w:space="0" w:color="auto"/>
                        <w:right w:val="none" w:sz="0" w:space="0" w:color="auto"/>
                      </w:divBdr>
                    </w:div>
                  </w:divsChild>
                </w:div>
                <w:div w:id="851533023">
                  <w:marLeft w:val="0"/>
                  <w:marRight w:val="0"/>
                  <w:marTop w:val="0"/>
                  <w:marBottom w:val="0"/>
                  <w:divBdr>
                    <w:top w:val="none" w:sz="0" w:space="0" w:color="auto"/>
                    <w:left w:val="none" w:sz="0" w:space="0" w:color="auto"/>
                    <w:bottom w:val="none" w:sz="0" w:space="0" w:color="auto"/>
                    <w:right w:val="none" w:sz="0" w:space="0" w:color="auto"/>
                  </w:divBdr>
                  <w:divsChild>
                    <w:div w:id="421223715">
                      <w:marLeft w:val="0"/>
                      <w:marRight w:val="0"/>
                      <w:marTop w:val="0"/>
                      <w:marBottom w:val="0"/>
                      <w:divBdr>
                        <w:top w:val="none" w:sz="0" w:space="0" w:color="auto"/>
                        <w:left w:val="none" w:sz="0" w:space="0" w:color="auto"/>
                        <w:bottom w:val="none" w:sz="0" w:space="0" w:color="auto"/>
                        <w:right w:val="none" w:sz="0" w:space="0" w:color="auto"/>
                      </w:divBdr>
                    </w:div>
                  </w:divsChild>
                </w:div>
                <w:div w:id="1081558220">
                  <w:marLeft w:val="0"/>
                  <w:marRight w:val="0"/>
                  <w:marTop w:val="0"/>
                  <w:marBottom w:val="0"/>
                  <w:divBdr>
                    <w:top w:val="none" w:sz="0" w:space="0" w:color="auto"/>
                    <w:left w:val="none" w:sz="0" w:space="0" w:color="auto"/>
                    <w:bottom w:val="none" w:sz="0" w:space="0" w:color="auto"/>
                    <w:right w:val="none" w:sz="0" w:space="0" w:color="auto"/>
                  </w:divBdr>
                  <w:divsChild>
                    <w:div w:id="520363348">
                      <w:marLeft w:val="0"/>
                      <w:marRight w:val="0"/>
                      <w:marTop w:val="0"/>
                      <w:marBottom w:val="0"/>
                      <w:divBdr>
                        <w:top w:val="none" w:sz="0" w:space="0" w:color="auto"/>
                        <w:left w:val="none" w:sz="0" w:space="0" w:color="auto"/>
                        <w:bottom w:val="none" w:sz="0" w:space="0" w:color="auto"/>
                        <w:right w:val="none" w:sz="0" w:space="0" w:color="auto"/>
                      </w:divBdr>
                    </w:div>
                  </w:divsChild>
                </w:div>
                <w:div w:id="1259679740">
                  <w:marLeft w:val="0"/>
                  <w:marRight w:val="0"/>
                  <w:marTop w:val="0"/>
                  <w:marBottom w:val="0"/>
                  <w:divBdr>
                    <w:top w:val="none" w:sz="0" w:space="0" w:color="auto"/>
                    <w:left w:val="none" w:sz="0" w:space="0" w:color="auto"/>
                    <w:bottom w:val="none" w:sz="0" w:space="0" w:color="auto"/>
                    <w:right w:val="none" w:sz="0" w:space="0" w:color="auto"/>
                  </w:divBdr>
                  <w:divsChild>
                    <w:div w:id="54084858">
                      <w:marLeft w:val="0"/>
                      <w:marRight w:val="0"/>
                      <w:marTop w:val="0"/>
                      <w:marBottom w:val="0"/>
                      <w:divBdr>
                        <w:top w:val="none" w:sz="0" w:space="0" w:color="auto"/>
                        <w:left w:val="none" w:sz="0" w:space="0" w:color="auto"/>
                        <w:bottom w:val="none" w:sz="0" w:space="0" w:color="auto"/>
                        <w:right w:val="none" w:sz="0" w:space="0" w:color="auto"/>
                      </w:divBdr>
                    </w:div>
                  </w:divsChild>
                </w:div>
                <w:div w:id="1393964384">
                  <w:marLeft w:val="0"/>
                  <w:marRight w:val="0"/>
                  <w:marTop w:val="0"/>
                  <w:marBottom w:val="0"/>
                  <w:divBdr>
                    <w:top w:val="none" w:sz="0" w:space="0" w:color="auto"/>
                    <w:left w:val="none" w:sz="0" w:space="0" w:color="auto"/>
                    <w:bottom w:val="none" w:sz="0" w:space="0" w:color="auto"/>
                    <w:right w:val="none" w:sz="0" w:space="0" w:color="auto"/>
                  </w:divBdr>
                  <w:divsChild>
                    <w:div w:id="1224876517">
                      <w:marLeft w:val="0"/>
                      <w:marRight w:val="0"/>
                      <w:marTop w:val="0"/>
                      <w:marBottom w:val="0"/>
                      <w:divBdr>
                        <w:top w:val="none" w:sz="0" w:space="0" w:color="auto"/>
                        <w:left w:val="none" w:sz="0" w:space="0" w:color="auto"/>
                        <w:bottom w:val="none" w:sz="0" w:space="0" w:color="auto"/>
                        <w:right w:val="none" w:sz="0" w:space="0" w:color="auto"/>
                      </w:divBdr>
                    </w:div>
                  </w:divsChild>
                </w:div>
                <w:div w:id="1439057601">
                  <w:marLeft w:val="0"/>
                  <w:marRight w:val="0"/>
                  <w:marTop w:val="0"/>
                  <w:marBottom w:val="0"/>
                  <w:divBdr>
                    <w:top w:val="none" w:sz="0" w:space="0" w:color="auto"/>
                    <w:left w:val="none" w:sz="0" w:space="0" w:color="auto"/>
                    <w:bottom w:val="none" w:sz="0" w:space="0" w:color="auto"/>
                    <w:right w:val="none" w:sz="0" w:space="0" w:color="auto"/>
                  </w:divBdr>
                  <w:divsChild>
                    <w:div w:id="1578132383">
                      <w:marLeft w:val="0"/>
                      <w:marRight w:val="0"/>
                      <w:marTop w:val="0"/>
                      <w:marBottom w:val="0"/>
                      <w:divBdr>
                        <w:top w:val="none" w:sz="0" w:space="0" w:color="auto"/>
                        <w:left w:val="none" w:sz="0" w:space="0" w:color="auto"/>
                        <w:bottom w:val="none" w:sz="0" w:space="0" w:color="auto"/>
                        <w:right w:val="none" w:sz="0" w:space="0" w:color="auto"/>
                      </w:divBdr>
                    </w:div>
                    <w:div w:id="1578437451">
                      <w:marLeft w:val="0"/>
                      <w:marRight w:val="0"/>
                      <w:marTop w:val="0"/>
                      <w:marBottom w:val="0"/>
                      <w:divBdr>
                        <w:top w:val="none" w:sz="0" w:space="0" w:color="auto"/>
                        <w:left w:val="none" w:sz="0" w:space="0" w:color="auto"/>
                        <w:bottom w:val="none" w:sz="0" w:space="0" w:color="auto"/>
                        <w:right w:val="none" w:sz="0" w:space="0" w:color="auto"/>
                      </w:divBdr>
                    </w:div>
                  </w:divsChild>
                </w:div>
                <w:div w:id="1620144540">
                  <w:marLeft w:val="0"/>
                  <w:marRight w:val="0"/>
                  <w:marTop w:val="0"/>
                  <w:marBottom w:val="0"/>
                  <w:divBdr>
                    <w:top w:val="none" w:sz="0" w:space="0" w:color="auto"/>
                    <w:left w:val="none" w:sz="0" w:space="0" w:color="auto"/>
                    <w:bottom w:val="none" w:sz="0" w:space="0" w:color="auto"/>
                    <w:right w:val="none" w:sz="0" w:space="0" w:color="auto"/>
                  </w:divBdr>
                  <w:divsChild>
                    <w:div w:id="419764345">
                      <w:marLeft w:val="0"/>
                      <w:marRight w:val="0"/>
                      <w:marTop w:val="0"/>
                      <w:marBottom w:val="0"/>
                      <w:divBdr>
                        <w:top w:val="none" w:sz="0" w:space="0" w:color="auto"/>
                        <w:left w:val="none" w:sz="0" w:space="0" w:color="auto"/>
                        <w:bottom w:val="none" w:sz="0" w:space="0" w:color="auto"/>
                        <w:right w:val="none" w:sz="0" w:space="0" w:color="auto"/>
                      </w:divBdr>
                    </w:div>
                  </w:divsChild>
                </w:div>
                <w:div w:id="1785539217">
                  <w:marLeft w:val="0"/>
                  <w:marRight w:val="0"/>
                  <w:marTop w:val="0"/>
                  <w:marBottom w:val="0"/>
                  <w:divBdr>
                    <w:top w:val="none" w:sz="0" w:space="0" w:color="auto"/>
                    <w:left w:val="none" w:sz="0" w:space="0" w:color="auto"/>
                    <w:bottom w:val="none" w:sz="0" w:space="0" w:color="auto"/>
                    <w:right w:val="none" w:sz="0" w:space="0" w:color="auto"/>
                  </w:divBdr>
                  <w:divsChild>
                    <w:div w:id="1682002375">
                      <w:marLeft w:val="0"/>
                      <w:marRight w:val="0"/>
                      <w:marTop w:val="0"/>
                      <w:marBottom w:val="0"/>
                      <w:divBdr>
                        <w:top w:val="none" w:sz="0" w:space="0" w:color="auto"/>
                        <w:left w:val="none" w:sz="0" w:space="0" w:color="auto"/>
                        <w:bottom w:val="none" w:sz="0" w:space="0" w:color="auto"/>
                        <w:right w:val="none" w:sz="0" w:space="0" w:color="auto"/>
                      </w:divBdr>
                    </w:div>
                  </w:divsChild>
                </w:div>
                <w:div w:id="1874032042">
                  <w:marLeft w:val="0"/>
                  <w:marRight w:val="0"/>
                  <w:marTop w:val="0"/>
                  <w:marBottom w:val="0"/>
                  <w:divBdr>
                    <w:top w:val="none" w:sz="0" w:space="0" w:color="auto"/>
                    <w:left w:val="none" w:sz="0" w:space="0" w:color="auto"/>
                    <w:bottom w:val="none" w:sz="0" w:space="0" w:color="auto"/>
                    <w:right w:val="none" w:sz="0" w:space="0" w:color="auto"/>
                  </w:divBdr>
                  <w:divsChild>
                    <w:div w:id="1346664389">
                      <w:marLeft w:val="0"/>
                      <w:marRight w:val="0"/>
                      <w:marTop w:val="0"/>
                      <w:marBottom w:val="0"/>
                      <w:divBdr>
                        <w:top w:val="none" w:sz="0" w:space="0" w:color="auto"/>
                        <w:left w:val="none" w:sz="0" w:space="0" w:color="auto"/>
                        <w:bottom w:val="none" w:sz="0" w:space="0" w:color="auto"/>
                        <w:right w:val="none" w:sz="0" w:space="0" w:color="auto"/>
                      </w:divBdr>
                    </w:div>
                  </w:divsChild>
                </w:div>
                <w:div w:id="1896239809">
                  <w:marLeft w:val="0"/>
                  <w:marRight w:val="0"/>
                  <w:marTop w:val="0"/>
                  <w:marBottom w:val="0"/>
                  <w:divBdr>
                    <w:top w:val="none" w:sz="0" w:space="0" w:color="auto"/>
                    <w:left w:val="none" w:sz="0" w:space="0" w:color="auto"/>
                    <w:bottom w:val="none" w:sz="0" w:space="0" w:color="auto"/>
                    <w:right w:val="none" w:sz="0" w:space="0" w:color="auto"/>
                  </w:divBdr>
                  <w:divsChild>
                    <w:div w:id="385639604">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602491009">
          <w:marLeft w:val="0"/>
          <w:marRight w:val="0"/>
          <w:marTop w:val="0"/>
          <w:marBottom w:val="0"/>
          <w:divBdr>
            <w:top w:val="none" w:sz="0" w:space="0" w:color="auto"/>
            <w:left w:val="none" w:sz="0" w:space="0" w:color="auto"/>
            <w:bottom w:val="none" w:sz="0" w:space="0" w:color="auto"/>
            <w:right w:val="none" w:sz="0" w:space="0" w:color="auto"/>
          </w:divBdr>
        </w:div>
        <w:div w:id="1638532409">
          <w:marLeft w:val="0"/>
          <w:marRight w:val="0"/>
          <w:marTop w:val="0"/>
          <w:marBottom w:val="0"/>
          <w:divBdr>
            <w:top w:val="none" w:sz="0" w:space="0" w:color="auto"/>
            <w:left w:val="none" w:sz="0" w:space="0" w:color="auto"/>
            <w:bottom w:val="none" w:sz="0" w:space="0" w:color="auto"/>
            <w:right w:val="none" w:sz="0" w:space="0" w:color="auto"/>
          </w:divBdr>
        </w:div>
        <w:div w:id="1668825297">
          <w:marLeft w:val="0"/>
          <w:marRight w:val="0"/>
          <w:marTop w:val="0"/>
          <w:marBottom w:val="0"/>
          <w:divBdr>
            <w:top w:val="none" w:sz="0" w:space="0" w:color="auto"/>
            <w:left w:val="none" w:sz="0" w:space="0" w:color="auto"/>
            <w:bottom w:val="none" w:sz="0" w:space="0" w:color="auto"/>
            <w:right w:val="none" w:sz="0" w:space="0" w:color="auto"/>
          </w:divBdr>
        </w:div>
        <w:div w:id="1672679863">
          <w:marLeft w:val="0"/>
          <w:marRight w:val="0"/>
          <w:marTop w:val="0"/>
          <w:marBottom w:val="0"/>
          <w:divBdr>
            <w:top w:val="none" w:sz="0" w:space="0" w:color="auto"/>
            <w:left w:val="none" w:sz="0" w:space="0" w:color="auto"/>
            <w:bottom w:val="none" w:sz="0" w:space="0" w:color="auto"/>
            <w:right w:val="none" w:sz="0" w:space="0" w:color="auto"/>
          </w:divBdr>
        </w:div>
        <w:div w:id="1694109704">
          <w:marLeft w:val="0"/>
          <w:marRight w:val="0"/>
          <w:marTop w:val="0"/>
          <w:marBottom w:val="0"/>
          <w:divBdr>
            <w:top w:val="none" w:sz="0" w:space="0" w:color="auto"/>
            <w:left w:val="none" w:sz="0" w:space="0" w:color="auto"/>
            <w:bottom w:val="none" w:sz="0" w:space="0" w:color="auto"/>
            <w:right w:val="none" w:sz="0" w:space="0" w:color="auto"/>
          </w:divBdr>
        </w:div>
        <w:div w:id="1791318772">
          <w:marLeft w:val="0"/>
          <w:marRight w:val="0"/>
          <w:marTop w:val="0"/>
          <w:marBottom w:val="0"/>
          <w:divBdr>
            <w:top w:val="none" w:sz="0" w:space="0" w:color="auto"/>
            <w:left w:val="none" w:sz="0" w:space="0" w:color="auto"/>
            <w:bottom w:val="none" w:sz="0" w:space="0" w:color="auto"/>
            <w:right w:val="none" w:sz="0" w:space="0" w:color="auto"/>
          </w:divBdr>
        </w:div>
        <w:div w:id="1814251553">
          <w:marLeft w:val="0"/>
          <w:marRight w:val="0"/>
          <w:marTop w:val="0"/>
          <w:marBottom w:val="0"/>
          <w:divBdr>
            <w:top w:val="none" w:sz="0" w:space="0" w:color="auto"/>
            <w:left w:val="none" w:sz="0" w:space="0" w:color="auto"/>
            <w:bottom w:val="none" w:sz="0" w:space="0" w:color="auto"/>
            <w:right w:val="none" w:sz="0" w:space="0" w:color="auto"/>
          </w:divBdr>
        </w:div>
        <w:div w:id="1836526458">
          <w:marLeft w:val="0"/>
          <w:marRight w:val="0"/>
          <w:marTop w:val="0"/>
          <w:marBottom w:val="0"/>
          <w:divBdr>
            <w:top w:val="none" w:sz="0" w:space="0" w:color="auto"/>
            <w:left w:val="none" w:sz="0" w:space="0" w:color="auto"/>
            <w:bottom w:val="none" w:sz="0" w:space="0" w:color="auto"/>
            <w:right w:val="none" w:sz="0" w:space="0" w:color="auto"/>
          </w:divBdr>
          <w:divsChild>
            <w:div w:id="252974095">
              <w:marLeft w:val="0"/>
              <w:marRight w:val="0"/>
              <w:marTop w:val="0"/>
              <w:marBottom w:val="0"/>
              <w:divBdr>
                <w:top w:val="none" w:sz="0" w:space="0" w:color="auto"/>
                <w:left w:val="none" w:sz="0" w:space="0" w:color="auto"/>
                <w:bottom w:val="none" w:sz="0" w:space="0" w:color="auto"/>
                <w:right w:val="none" w:sz="0" w:space="0" w:color="auto"/>
              </w:divBdr>
            </w:div>
            <w:div w:id="465974370">
              <w:marLeft w:val="0"/>
              <w:marRight w:val="0"/>
              <w:marTop w:val="0"/>
              <w:marBottom w:val="0"/>
              <w:divBdr>
                <w:top w:val="none" w:sz="0" w:space="0" w:color="auto"/>
                <w:left w:val="none" w:sz="0" w:space="0" w:color="auto"/>
                <w:bottom w:val="none" w:sz="0" w:space="0" w:color="auto"/>
                <w:right w:val="none" w:sz="0" w:space="0" w:color="auto"/>
              </w:divBdr>
            </w:div>
            <w:div w:id="762535188">
              <w:marLeft w:val="0"/>
              <w:marRight w:val="0"/>
              <w:marTop w:val="0"/>
              <w:marBottom w:val="0"/>
              <w:divBdr>
                <w:top w:val="none" w:sz="0" w:space="0" w:color="auto"/>
                <w:left w:val="none" w:sz="0" w:space="0" w:color="auto"/>
                <w:bottom w:val="none" w:sz="0" w:space="0" w:color="auto"/>
                <w:right w:val="none" w:sz="0" w:space="0" w:color="auto"/>
              </w:divBdr>
            </w:div>
            <w:div w:id="1153059618">
              <w:marLeft w:val="0"/>
              <w:marRight w:val="0"/>
              <w:marTop w:val="0"/>
              <w:marBottom w:val="0"/>
              <w:divBdr>
                <w:top w:val="none" w:sz="0" w:space="0" w:color="auto"/>
                <w:left w:val="none" w:sz="0" w:space="0" w:color="auto"/>
                <w:bottom w:val="none" w:sz="0" w:space="0" w:color="auto"/>
                <w:right w:val="none" w:sz="0" w:space="0" w:color="auto"/>
              </w:divBdr>
            </w:div>
            <w:div w:id="1513228375">
              <w:marLeft w:val="0"/>
              <w:marRight w:val="0"/>
              <w:marTop w:val="0"/>
              <w:marBottom w:val="0"/>
              <w:divBdr>
                <w:top w:val="none" w:sz="0" w:space="0" w:color="auto"/>
                <w:left w:val="none" w:sz="0" w:space="0" w:color="auto"/>
                <w:bottom w:val="none" w:sz="0" w:space="0" w:color="auto"/>
                <w:right w:val="none" w:sz="0" w:space="0" w:color="auto"/>
              </w:divBdr>
            </w:div>
          </w:divsChild>
        </w:div>
        <w:div w:id="1916237550">
          <w:marLeft w:val="0"/>
          <w:marRight w:val="0"/>
          <w:marTop w:val="0"/>
          <w:marBottom w:val="0"/>
          <w:divBdr>
            <w:top w:val="none" w:sz="0" w:space="0" w:color="auto"/>
            <w:left w:val="none" w:sz="0" w:space="0" w:color="auto"/>
            <w:bottom w:val="none" w:sz="0" w:space="0" w:color="auto"/>
            <w:right w:val="none" w:sz="0" w:space="0" w:color="auto"/>
          </w:divBdr>
        </w:div>
        <w:div w:id="1919947877">
          <w:marLeft w:val="0"/>
          <w:marRight w:val="0"/>
          <w:marTop w:val="0"/>
          <w:marBottom w:val="0"/>
          <w:divBdr>
            <w:top w:val="none" w:sz="0" w:space="0" w:color="auto"/>
            <w:left w:val="none" w:sz="0" w:space="0" w:color="auto"/>
            <w:bottom w:val="none" w:sz="0" w:space="0" w:color="auto"/>
            <w:right w:val="none" w:sz="0" w:space="0" w:color="auto"/>
          </w:divBdr>
          <w:divsChild>
            <w:div w:id="524707673">
              <w:marLeft w:val="0"/>
              <w:marRight w:val="0"/>
              <w:marTop w:val="0"/>
              <w:marBottom w:val="0"/>
              <w:divBdr>
                <w:top w:val="none" w:sz="0" w:space="0" w:color="auto"/>
                <w:left w:val="none" w:sz="0" w:space="0" w:color="auto"/>
                <w:bottom w:val="none" w:sz="0" w:space="0" w:color="auto"/>
                <w:right w:val="none" w:sz="0" w:space="0" w:color="auto"/>
              </w:divBdr>
            </w:div>
            <w:div w:id="1192113255">
              <w:marLeft w:val="0"/>
              <w:marRight w:val="0"/>
              <w:marTop w:val="0"/>
              <w:marBottom w:val="0"/>
              <w:divBdr>
                <w:top w:val="none" w:sz="0" w:space="0" w:color="auto"/>
                <w:left w:val="none" w:sz="0" w:space="0" w:color="auto"/>
                <w:bottom w:val="none" w:sz="0" w:space="0" w:color="auto"/>
                <w:right w:val="none" w:sz="0" w:space="0" w:color="auto"/>
              </w:divBdr>
            </w:div>
            <w:div w:id="1477457551">
              <w:marLeft w:val="0"/>
              <w:marRight w:val="0"/>
              <w:marTop w:val="0"/>
              <w:marBottom w:val="0"/>
              <w:divBdr>
                <w:top w:val="none" w:sz="0" w:space="0" w:color="auto"/>
                <w:left w:val="none" w:sz="0" w:space="0" w:color="auto"/>
                <w:bottom w:val="none" w:sz="0" w:space="0" w:color="auto"/>
                <w:right w:val="none" w:sz="0" w:space="0" w:color="auto"/>
              </w:divBdr>
            </w:div>
            <w:div w:id="1905212490">
              <w:marLeft w:val="0"/>
              <w:marRight w:val="0"/>
              <w:marTop w:val="0"/>
              <w:marBottom w:val="0"/>
              <w:divBdr>
                <w:top w:val="none" w:sz="0" w:space="0" w:color="auto"/>
                <w:left w:val="none" w:sz="0" w:space="0" w:color="auto"/>
                <w:bottom w:val="none" w:sz="0" w:space="0" w:color="auto"/>
                <w:right w:val="none" w:sz="0" w:space="0" w:color="auto"/>
              </w:divBdr>
            </w:div>
            <w:div w:id="1960529064">
              <w:marLeft w:val="0"/>
              <w:marRight w:val="0"/>
              <w:marTop w:val="0"/>
              <w:marBottom w:val="0"/>
              <w:divBdr>
                <w:top w:val="none" w:sz="0" w:space="0" w:color="auto"/>
                <w:left w:val="none" w:sz="0" w:space="0" w:color="auto"/>
                <w:bottom w:val="none" w:sz="0" w:space="0" w:color="auto"/>
                <w:right w:val="none" w:sz="0" w:space="0" w:color="auto"/>
              </w:divBdr>
            </w:div>
          </w:divsChild>
        </w:div>
        <w:div w:id="1932930429">
          <w:marLeft w:val="0"/>
          <w:marRight w:val="0"/>
          <w:marTop w:val="0"/>
          <w:marBottom w:val="0"/>
          <w:divBdr>
            <w:top w:val="none" w:sz="0" w:space="0" w:color="auto"/>
            <w:left w:val="none" w:sz="0" w:space="0" w:color="auto"/>
            <w:bottom w:val="none" w:sz="0" w:space="0" w:color="auto"/>
            <w:right w:val="none" w:sz="0" w:space="0" w:color="auto"/>
          </w:divBdr>
        </w:div>
        <w:div w:id="1963534490">
          <w:marLeft w:val="0"/>
          <w:marRight w:val="0"/>
          <w:marTop w:val="0"/>
          <w:marBottom w:val="0"/>
          <w:divBdr>
            <w:top w:val="none" w:sz="0" w:space="0" w:color="auto"/>
            <w:left w:val="none" w:sz="0" w:space="0" w:color="auto"/>
            <w:bottom w:val="none" w:sz="0" w:space="0" w:color="auto"/>
            <w:right w:val="none" w:sz="0" w:space="0" w:color="auto"/>
          </w:divBdr>
        </w:div>
        <w:div w:id="1966614619">
          <w:marLeft w:val="0"/>
          <w:marRight w:val="0"/>
          <w:marTop w:val="0"/>
          <w:marBottom w:val="0"/>
          <w:divBdr>
            <w:top w:val="none" w:sz="0" w:space="0" w:color="auto"/>
            <w:left w:val="none" w:sz="0" w:space="0" w:color="auto"/>
            <w:bottom w:val="none" w:sz="0" w:space="0" w:color="auto"/>
            <w:right w:val="none" w:sz="0" w:space="0" w:color="auto"/>
          </w:divBdr>
          <w:divsChild>
            <w:div w:id="152644634">
              <w:marLeft w:val="0"/>
              <w:marRight w:val="0"/>
              <w:marTop w:val="0"/>
              <w:marBottom w:val="0"/>
              <w:divBdr>
                <w:top w:val="none" w:sz="0" w:space="0" w:color="auto"/>
                <w:left w:val="none" w:sz="0" w:space="0" w:color="auto"/>
                <w:bottom w:val="none" w:sz="0" w:space="0" w:color="auto"/>
                <w:right w:val="none" w:sz="0" w:space="0" w:color="auto"/>
              </w:divBdr>
            </w:div>
            <w:div w:id="293171294">
              <w:marLeft w:val="0"/>
              <w:marRight w:val="0"/>
              <w:marTop w:val="0"/>
              <w:marBottom w:val="0"/>
              <w:divBdr>
                <w:top w:val="none" w:sz="0" w:space="0" w:color="auto"/>
                <w:left w:val="none" w:sz="0" w:space="0" w:color="auto"/>
                <w:bottom w:val="none" w:sz="0" w:space="0" w:color="auto"/>
                <w:right w:val="none" w:sz="0" w:space="0" w:color="auto"/>
              </w:divBdr>
            </w:div>
            <w:div w:id="1193155926">
              <w:marLeft w:val="0"/>
              <w:marRight w:val="0"/>
              <w:marTop w:val="0"/>
              <w:marBottom w:val="0"/>
              <w:divBdr>
                <w:top w:val="none" w:sz="0" w:space="0" w:color="auto"/>
                <w:left w:val="none" w:sz="0" w:space="0" w:color="auto"/>
                <w:bottom w:val="none" w:sz="0" w:space="0" w:color="auto"/>
                <w:right w:val="none" w:sz="0" w:space="0" w:color="auto"/>
              </w:divBdr>
            </w:div>
            <w:div w:id="1375154655">
              <w:marLeft w:val="0"/>
              <w:marRight w:val="0"/>
              <w:marTop w:val="0"/>
              <w:marBottom w:val="0"/>
              <w:divBdr>
                <w:top w:val="none" w:sz="0" w:space="0" w:color="auto"/>
                <w:left w:val="none" w:sz="0" w:space="0" w:color="auto"/>
                <w:bottom w:val="none" w:sz="0" w:space="0" w:color="auto"/>
                <w:right w:val="none" w:sz="0" w:space="0" w:color="auto"/>
              </w:divBdr>
            </w:div>
            <w:div w:id="1745906066">
              <w:marLeft w:val="0"/>
              <w:marRight w:val="0"/>
              <w:marTop w:val="0"/>
              <w:marBottom w:val="0"/>
              <w:divBdr>
                <w:top w:val="none" w:sz="0" w:space="0" w:color="auto"/>
                <w:left w:val="none" w:sz="0" w:space="0" w:color="auto"/>
                <w:bottom w:val="none" w:sz="0" w:space="0" w:color="auto"/>
                <w:right w:val="none" w:sz="0" w:space="0" w:color="auto"/>
              </w:divBdr>
            </w:div>
          </w:divsChild>
        </w:div>
        <w:div w:id="2033648475">
          <w:marLeft w:val="0"/>
          <w:marRight w:val="0"/>
          <w:marTop w:val="0"/>
          <w:marBottom w:val="0"/>
          <w:divBdr>
            <w:top w:val="none" w:sz="0" w:space="0" w:color="auto"/>
            <w:left w:val="none" w:sz="0" w:space="0" w:color="auto"/>
            <w:bottom w:val="none" w:sz="0" w:space="0" w:color="auto"/>
            <w:right w:val="none" w:sz="0" w:space="0" w:color="auto"/>
          </w:divBdr>
        </w:div>
        <w:div w:id="2036272205">
          <w:marLeft w:val="0"/>
          <w:marRight w:val="0"/>
          <w:marTop w:val="0"/>
          <w:marBottom w:val="0"/>
          <w:divBdr>
            <w:top w:val="none" w:sz="0" w:space="0" w:color="auto"/>
            <w:left w:val="none" w:sz="0" w:space="0" w:color="auto"/>
            <w:bottom w:val="none" w:sz="0" w:space="0" w:color="auto"/>
            <w:right w:val="none" w:sz="0" w:space="0" w:color="auto"/>
          </w:divBdr>
        </w:div>
        <w:div w:id="2075656958">
          <w:marLeft w:val="0"/>
          <w:marRight w:val="0"/>
          <w:marTop w:val="0"/>
          <w:marBottom w:val="0"/>
          <w:divBdr>
            <w:top w:val="none" w:sz="0" w:space="0" w:color="auto"/>
            <w:left w:val="none" w:sz="0" w:space="0" w:color="auto"/>
            <w:bottom w:val="none" w:sz="0" w:space="0" w:color="auto"/>
            <w:right w:val="none" w:sz="0" w:space="0" w:color="auto"/>
          </w:divBdr>
        </w:div>
        <w:div w:id="2092659859">
          <w:marLeft w:val="0"/>
          <w:marRight w:val="0"/>
          <w:marTop w:val="0"/>
          <w:marBottom w:val="0"/>
          <w:divBdr>
            <w:top w:val="none" w:sz="0" w:space="0" w:color="auto"/>
            <w:left w:val="none" w:sz="0" w:space="0" w:color="auto"/>
            <w:bottom w:val="none" w:sz="0" w:space="0" w:color="auto"/>
            <w:right w:val="none" w:sz="0" w:space="0" w:color="auto"/>
          </w:divBdr>
        </w:div>
        <w:div w:id="2095541977">
          <w:marLeft w:val="0"/>
          <w:marRight w:val="0"/>
          <w:marTop w:val="0"/>
          <w:marBottom w:val="0"/>
          <w:divBdr>
            <w:top w:val="none" w:sz="0" w:space="0" w:color="auto"/>
            <w:left w:val="none" w:sz="0" w:space="0" w:color="auto"/>
            <w:bottom w:val="none" w:sz="0" w:space="0" w:color="auto"/>
            <w:right w:val="none" w:sz="0" w:space="0" w:color="auto"/>
          </w:divBdr>
          <w:divsChild>
            <w:div w:id="1488938398">
              <w:marLeft w:val="-75"/>
              <w:marRight w:val="0"/>
              <w:marTop w:val="30"/>
              <w:marBottom w:val="30"/>
              <w:divBdr>
                <w:top w:val="none" w:sz="0" w:space="0" w:color="auto"/>
                <w:left w:val="none" w:sz="0" w:space="0" w:color="auto"/>
                <w:bottom w:val="none" w:sz="0" w:space="0" w:color="auto"/>
                <w:right w:val="none" w:sz="0" w:space="0" w:color="auto"/>
              </w:divBdr>
              <w:divsChild>
                <w:div w:id="231042282">
                  <w:marLeft w:val="0"/>
                  <w:marRight w:val="0"/>
                  <w:marTop w:val="0"/>
                  <w:marBottom w:val="0"/>
                  <w:divBdr>
                    <w:top w:val="none" w:sz="0" w:space="0" w:color="auto"/>
                    <w:left w:val="none" w:sz="0" w:space="0" w:color="auto"/>
                    <w:bottom w:val="none" w:sz="0" w:space="0" w:color="auto"/>
                    <w:right w:val="none" w:sz="0" w:space="0" w:color="auto"/>
                  </w:divBdr>
                  <w:divsChild>
                    <w:div w:id="1200582818">
                      <w:marLeft w:val="0"/>
                      <w:marRight w:val="0"/>
                      <w:marTop w:val="0"/>
                      <w:marBottom w:val="0"/>
                      <w:divBdr>
                        <w:top w:val="none" w:sz="0" w:space="0" w:color="auto"/>
                        <w:left w:val="none" w:sz="0" w:space="0" w:color="auto"/>
                        <w:bottom w:val="none" w:sz="0" w:space="0" w:color="auto"/>
                        <w:right w:val="none" w:sz="0" w:space="0" w:color="auto"/>
                      </w:divBdr>
                    </w:div>
                  </w:divsChild>
                </w:div>
                <w:div w:id="233929418">
                  <w:marLeft w:val="0"/>
                  <w:marRight w:val="0"/>
                  <w:marTop w:val="0"/>
                  <w:marBottom w:val="0"/>
                  <w:divBdr>
                    <w:top w:val="none" w:sz="0" w:space="0" w:color="auto"/>
                    <w:left w:val="none" w:sz="0" w:space="0" w:color="auto"/>
                    <w:bottom w:val="none" w:sz="0" w:space="0" w:color="auto"/>
                    <w:right w:val="none" w:sz="0" w:space="0" w:color="auto"/>
                  </w:divBdr>
                  <w:divsChild>
                    <w:div w:id="193542531">
                      <w:marLeft w:val="0"/>
                      <w:marRight w:val="0"/>
                      <w:marTop w:val="0"/>
                      <w:marBottom w:val="0"/>
                      <w:divBdr>
                        <w:top w:val="none" w:sz="0" w:space="0" w:color="auto"/>
                        <w:left w:val="none" w:sz="0" w:space="0" w:color="auto"/>
                        <w:bottom w:val="none" w:sz="0" w:space="0" w:color="auto"/>
                        <w:right w:val="none" w:sz="0" w:space="0" w:color="auto"/>
                      </w:divBdr>
                    </w:div>
                    <w:div w:id="2029217062">
                      <w:marLeft w:val="0"/>
                      <w:marRight w:val="0"/>
                      <w:marTop w:val="0"/>
                      <w:marBottom w:val="0"/>
                      <w:divBdr>
                        <w:top w:val="none" w:sz="0" w:space="0" w:color="auto"/>
                        <w:left w:val="none" w:sz="0" w:space="0" w:color="auto"/>
                        <w:bottom w:val="none" w:sz="0" w:space="0" w:color="auto"/>
                        <w:right w:val="none" w:sz="0" w:space="0" w:color="auto"/>
                      </w:divBdr>
                    </w:div>
                  </w:divsChild>
                </w:div>
                <w:div w:id="283007184">
                  <w:marLeft w:val="0"/>
                  <w:marRight w:val="0"/>
                  <w:marTop w:val="0"/>
                  <w:marBottom w:val="0"/>
                  <w:divBdr>
                    <w:top w:val="none" w:sz="0" w:space="0" w:color="auto"/>
                    <w:left w:val="none" w:sz="0" w:space="0" w:color="auto"/>
                    <w:bottom w:val="none" w:sz="0" w:space="0" w:color="auto"/>
                    <w:right w:val="none" w:sz="0" w:space="0" w:color="auto"/>
                  </w:divBdr>
                  <w:divsChild>
                    <w:div w:id="928538327">
                      <w:marLeft w:val="0"/>
                      <w:marRight w:val="0"/>
                      <w:marTop w:val="0"/>
                      <w:marBottom w:val="0"/>
                      <w:divBdr>
                        <w:top w:val="none" w:sz="0" w:space="0" w:color="auto"/>
                        <w:left w:val="none" w:sz="0" w:space="0" w:color="auto"/>
                        <w:bottom w:val="none" w:sz="0" w:space="0" w:color="auto"/>
                        <w:right w:val="none" w:sz="0" w:space="0" w:color="auto"/>
                      </w:divBdr>
                    </w:div>
                  </w:divsChild>
                </w:div>
                <w:div w:id="344208591">
                  <w:marLeft w:val="0"/>
                  <w:marRight w:val="0"/>
                  <w:marTop w:val="0"/>
                  <w:marBottom w:val="0"/>
                  <w:divBdr>
                    <w:top w:val="none" w:sz="0" w:space="0" w:color="auto"/>
                    <w:left w:val="none" w:sz="0" w:space="0" w:color="auto"/>
                    <w:bottom w:val="none" w:sz="0" w:space="0" w:color="auto"/>
                    <w:right w:val="none" w:sz="0" w:space="0" w:color="auto"/>
                  </w:divBdr>
                  <w:divsChild>
                    <w:div w:id="1723020549">
                      <w:marLeft w:val="0"/>
                      <w:marRight w:val="0"/>
                      <w:marTop w:val="0"/>
                      <w:marBottom w:val="0"/>
                      <w:divBdr>
                        <w:top w:val="none" w:sz="0" w:space="0" w:color="auto"/>
                        <w:left w:val="none" w:sz="0" w:space="0" w:color="auto"/>
                        <w:bottom w:val="none" w:sz="0" w:space="0" w:color="auto"/>
                        <w:right w:val="none" w:sz="0" w:space="0" w:color="auto"/>
                      </w:divBdr>
                    </w:div>
                  </w:divsChild>
                </w:div>
                <w:div w:id="431166015">
                  <w:marLeft w:val="0"/>
                  <w:marRight w:val="0"/>
                  <w:marTop w:val="0"/>
                  <w:marBottom w:val="0"/>
                  <w:divBdr>
                    <w:top w:val="none" w:sz="0" w:space="0" w:color="auto"/>
                    <w:left w:val="none" w:sz="0" w:space="0" w:color="auto"/>
                    <w:bottom w:val="none" w:sz="0" w:space="0" w:color="auto"/>
                    <w:right w:val="none" w:sz="0" w:space="0" w:color="auto"/>
                  </w:divBdr>
                  <w:divsChild>
                    <w:div w:id="63383742">
                      <w:marLeft w:val="0"/>
                      <w:marRight w:val="0"/>
                      <w:marTop w:val="0"/>
                      <w:marBottom w:val="0"/>
                      <w:divBdr>
                        <w:top w:val="none" w:sz="0" w:space="0" w:color="auto"/>
                        <w:left w:val="none" w:sz="0" w:space="0" w:color="auto"/>
                        <w:bottom w:val="none" w:sz="0" w:space="0" w:color="auto"/>
                        <w:right w:val="none" w:sz="0" w:space="0" w:color="auto"/>
                      </w:divBdr>
                    </w:div>
                  </w:divsChild>
                </w:div>
                <w:div w:id="1080567943">
                  <w:marLeft w:val="0"/>
                  <w:marRight w:val="0"/>
                  <w:marTop w:val="0"/>
                  <w:marBottom w:val="0"/>
                  <w:divBdr>
                    <w:top w:val="none" w:sz="0" w:space="0" w:color="auto"/>
                    <w:left w:val="none" w:sz="0" w:space="0" w:color="auto"/>
                    <w:bottom w:val="none" w:sz="0" w:space="0" w:color="auto"/>
                    <w:right w:val="none" w:sz="0" w:space="0" w:color="auto"/>
                  </w:divBdr>
                  <w:divsChild>
                    <w:div w:id="539319864">
                      <w:marLeft w:val="0"/>
                      <w:marRight w:val="0"/>
                      <w:marTop w:val="0"/>
                      <w:marBottom w:val="0"/>
                      <w:divBdr>
                        <w:top w:val="none" w:sz="0" w:space="0" w:color="auto"/>
                        <w:left w:val="none" w:sz="0" w:space="0" w:color="auto"/>
                        <w:bottom w:val="none" w:sz="0" w:space="0" w:color="auto"/>
                        <w:right w:val="none" w:sz="0" w:space="0" w:color="auto"/>
                      </w:divBdr>
                    </w:div>
                    <w:div w:id="1112624978">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2120836280">
          <w:marLeft w:val="0"/>
          <w:marRight w:val="0"/>
          <w:marTop w:val="0"/>
          <w:marBottom w:val="0"/>
          <w:divBdr>
            <w:top w:val="none" w:sz="0" w:space="0" w:color="auto"/>
            <w:left w:val="none" w:sz="0" w:space="0" w:color="auto"/>
            <w:bottom w:val="none" w:sz="0" w:space="0" w:color="auto"/>
            <w:right w:val="none" w:sz="0" w:space="0" w:color="auto"/>
          </w:divBdr>
        </w:div>
      </w:divsChild>
    </w:div>
    <w:div w:id="1999578336">
      <w:bodyDiv w:val="1"/>
      <w:marLeft w:val="0"/>
      <w:marRight w:val="0"/>
      <w:marTop w:val="0"/>
      <w:marBottom w:val="0"/>
      <w:divBdr>
        <w:top w:val="none" w:sz="0" w:space="0" w:color="auto"/>
        <w:left w:val="none" w:sz="0" w:space="0" w:color="auto"/>
        <w:bottom w:val="none" w:sz="0" w:space="0" w:color="auto"/>
        <w:right w:val="none" w:sz="0" w:space="0" w:color="auto"/>
      </w:divBdr>
    </w:div>
    <w:div w:id="2077431441">
      <w:bodyDiv w:val="1"/>
      <w:marLeft w:val="0"/>
      <w:marRight w:val="0"/>
      <w:marTop w:val="0"/>
      <w:marBottom w:val="0"/>
      <w:divBdr>
        <w:top w:val="none" w:sz="0" w:space="0" w:color="auto"/>
        <w:left w:val="none" w:sz="0" w:space="0" w:color="auto"/>
        <w:bottom w:val="none" w:sz="0" w:space="0" w:color="auto"/>
        <w:right w:val="none" w:sz="0" w:space="0" w:color="auto"/>
      </w:divBdr>
      <w:divsChild>
        <w:div w:id="996149526">
          <w:blockQuote w:val="1"/>
          <w:marLeft w:val="720"/>
          <w:marRight w:val="720"/>
          <w:marTop w:val="100"/>
          <w:marBottom w:val="100"/>
          <w:divBdr>
            <w:top w:val="none" w:sz="0" w:space="0" w:color="auto"/>
            <w:left w:val="none" w:sz="0" w:space="0" w:color="auto"/>
            <w:bottom w:val="none" w:sz="0" w:space="0" w:color="auto"/>
            <w:right w:val="none" w:sz="0" w:space="0" w:color="auto"/>
          </w:divBdr>
        </w:div>
        <w:div w:id="506527894">
          <w:blockQuote w:val="1"/>
          <w:marLeft w:val="720"/>
          <w:marRight w:val="720"/>
          <w:marTop w:val="100"/>
          <w:marBottom w:val="100"/>
          <w:divBdr>
            <w:top w:val="none" w:sz="0" w:space="0" w:color="auto"/>
            <w:left w:val="none" w:sz="0" w:space="0" w:color="auto"/>
            <w:bottom w:val="none" w:sz="0" w:space="0" w:color="auto"/>
            <w:right w:val="none" w:sz="0" w:space="0" w:color="auto"/>
          </w:divBdr>
        </w:div>
      </w:divsChild>
    </w:div>
    <w:div w:id="2134253827">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allowPNG/>
</w:webSettings>
</file>

<file path=word/_rels/document.xml.rels><?xml version="1.0" encoding="UTF-8" standalone="yes"?>
<Relationships xmlns="http://schemas.openxmlformats.org/package/2006/relationships"><Relationship Id="rId8" Type="http://schemas.openxmlformats.org/officeDocument/2006/relationships/footnotes" Target="footnotes.xml"/><Relationship Id="rId13" Type="http://schemas.microsoft.com/office/2016/09/relationships/commentsIds" Target="commentsIds.xml"/><Relationship Id="rId18" Type="http://schemas.openxmlformats.org/officeDocument/2006/relationships/hyperlink" Target="https://relatoria.colombiacompra.gov.co/busqueda/conceptos" TargetMode="External"/><Relationship Id="rId26" Type="http://schemas.openxmlformats.org/officeDocument/2006/relationships/fontTable" Target="fontTable.xml"/><Relationship Id="rId3" Type="http://schemas.openxmlformats.org/officeDocument/2006/relationships/customXml" Target="../customXml/item3.xml"/><Relationship Id="rId21" Type="http://schemas.openxmlformats.org/officeDocument/2006/relationships/hyperlink" Target="https://nam02.safelinks.protection.outlook.com/?url=https%3A%2F%2Fwww.colombiacompra.gov.co%2Farchivos%2Fcircular%2Fcircular-externa-002-de-2026&amp;data=05%7C02%7Ckevin.herrera%40colombiacompra.gov.co%7C7128555136e04fa6887d08dee99e1b50%7C7b09041e245149d08cb179d5e3d8c1be%7C0%7C0%7C639205062456173273%7CUnknown%7CTWFpbGZsb3d8eyJFbXB0eU1hcGkiOnRydWUsIlYiOiIwLjAuMDAwMCIsIlAiOiJXaW4zMiIsIkFOIjoiTWFpbCIsIldUIjoyfQ%3D%3D%7C0%7C%7C%7C&amp;sdata=pFF2weTDwTja7q6Ap9s%2BCx5YiMno7NDP4mFhEzjkVKM%3D&amp;reserved=0" TargetMode="External"/><Relationship Id="rId7" Type="http://schemas.openxmlformats.org/officeDocument/2006/relationships/webSettings" Target="webSettings.xml"/><Relationship Id="rId12" Type="http://schemas.microsoft.com/office/2011/relationships/commentsExtended" Target="commentsExtended.xml"/><Relationship Id="rId17" Type="http://schemas.openxmlformats.org/officeDocument/2006/relationships/hyperlink" Target="https://www1.funcionpublica.gov.co/eva/gestornormativo/norma.php?i=4125" TargetMode="External"/><Relationship Id="rId25" Type="http://schemas.openxmlformats.org/officeDocument/2006/relationships/footer" Target="footer1.xml"/><Relationship Id="rId2" Type="http://schemas.openxmlformats.org/officeDocument/2006/relationships/customXml" Target="../customXml/item2.xml"/><Relationship Id="rId16" Type="http://schemas.openxmlformats.org/officeDocument/2006/relationships/hyperlink" Target="https://www1.funcionpublica.gov.co/eva/gestornormativo/norma.php?i=4125" TargetMode="External"/><Relationship Id="rId20" Type="http://schemas.openxmlformats.org/officeDocument/2006/relationships/hyperlink" Target="https://nam02.safelinks.protection.outlook.com/?url=https%3A%2F%2Fwww.colombiacompra.gov.co%2Farchivos%2Fcircular%2Fcircular-externa-003-de-2026&amp;data=05%7C02%7Ckevin.herrera%40colombiacompra.gov.co%7C7128555136e04fa6887d08dee99e1b50%7C7b09041e245149d08cb179d5e3d8c1be%7C0%7C0%7C639205062456152838%7CUnknown%7CTWFpbGZsb3d8eyJFbXB0eU1hcGkiOnRydWUsIlYiOiIwLjAuMDAwMCIsIlAiOiJXaW4zMiIsIkFOIjoiTWFpbCIsIldUIjoyfQ%3D%3D%7C0%7C%7C%7C&amp;sdata=bgDPR1P0CVRLi6mk9%2BWdCPNYTnkaFQJscHNWdb%2FEGkw%3D&amp;reserved=0" TargetMode="External"/><Relationship Id="rId1" Type="http://schemas.openxmlformats.org/officeDocument/2006/relationships/customXml" Target="../customXml/item1.xml"/><Relationship Id="rId6" Type="http://schemas.openxmlformats.org/officeDocument/2006/relationships/settings" Target="settings.xml"/><Relationship Id="rId11" Type="http://schemas.openxmlformats.org/officeDocument/2006/relationships/comments" Target="comments.xml"/><Relationship Id="rId24" Type="http://schemas.openxmlformats.org/officeDocument/2006/relationships/header" Target="header1.xml"/><Relationship Id="rId5" Type="http://schemas.openxmlformats.org/officeDocument/2006/relationships/styles" Target="styles.xml"/><Relationship Id="rId15" Type="http://schemas.openxmlformats.org/officeDocument/2006/relationships/hyperlink" Target="https://www1.funcionpublica.gov.co/eva/gestornormativo/norma.php?i=4125" TargetMode="External"/><Relationship Id="rId23" Type="http://schemas.openxmlformats.org/officeDocument/2006/relationships/image" Target="media/image3.png"/><Relationship Id="rId28" Type="http://schemas.openxmlformats.org/officeDocument/2006/relationships/theme" Target="theme/theme1.xml"/><Relationship Id="rId10" Type="http://schemas.openxmlformats.org/officeDocument/2006/relationships/image" Target="media/image2.png"/><Relationship Id="rId19" Type="http://schemas.openxmlformats.org/officeDocument/2006/relationships/hyperlink" Target="https://nam02.safelinks.protection.outlook.com/?url=https%3A%2F%2Fwww.colombiacompra.gov.co%2Farchivos%2Fmanual%2Fguia-de-garantias-en-procesos-de-contratacion&amp;data=05%7C02%7Ckevin.herrera%40colombiacompra.gov.co%7C7128555136e04fa6887d08dee99e1b50%7C7b09041e245149d08cb179d5e3d8c1be%7C0%7C0%7C639205062456125663%7CUnknown%7CTWFpbGZsb3d8eyJFbXB0eU1hcGkiOnRydWUsIlYiOiIwLjAuMDAwMCIsIlAiOiJXaW4zMiIsIkFOIjoiTWFpbCIsIldUIjoyfQ%3D%3D%7C0%7C%7C%7C&amp;sdata=Ldbf5hiM2miaBuoT6GaOxk01ChsdPNYZcsyx%2BC3HcKE%3D&amp;reserved=0" TargetMode="External"/><Relationship Id="rId4" Type="http://schemas.openxmlformats.org/officeDocument/2006/relationships/numbering" Target="numbering.xml"/><Relationship Id="rId9" Type="http://schemas.openxmlformats.org/officeDocument/2006/relationships/endnotes" Target="endnotes.xml"/><Relationship Id="rId14" Type="http://schemas.microsoft.com/office/2018/08/relationships/commentsExtensible" Target="commentsExtensible.xml"/><Relationship Id="rId22" Type="http://schemas.openxmlformats.org/officeDocument/2006/relationships/hyperlink" Target="https://nam02.safelinks.protection.outlook.com/?url=https%3A%2F%2Fwww.colombiacompra.gov.co%2Farchivos%2Fboletin%2Fboletin-edicion-n-3-de-2026-radar-de-la-compra-publica&amp;data=05%7C02%7Ckevin.herrera%40colombiacompra.gov.co%7C7128555136e04fa6887d08dee99e1b50%7C7b09041e245149d08cb179d5e3d8c1be%7C0%7C0%7C639205062456193009%7CUnknown%7CTWFpbGZsb3d8eyJFbXB0eU1hcGkiOnRydWUsIlYiOiIwLjAuMDAwMCIsIlAiOiJXaW4zMiIsIkFOIjoiTWFpbCIsIldUIjoyfQ%3D%3D%7C0%7C%7C%7C&amp;sdata=UzfkgEtiaYEyHEetqxt855f8AuP5LYxtk7vvEUZbYA4%3D&amp;reserved=0" TargetMode="External"/><Relationship Id="rId27" Type="http://schemas.microsoft.com/office/2011/relationships/people" Target="people.xml"/></Relationships>
</file>

<file path=word/_rels/header1.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image" Target="media/image4.png"/></Relationships>
</file>

<file path=word/_rels/numbering.xml.rels><?xml version="1.0" encoding="UTF-8" standalone="yes"?>
<Relationships xmlns="http://schemas.openxmlformats.org/package/2006/relationships"><Relationship Id="rId1" Type="http://schemas.openxmlformats.org/officeDocument/2006/relationships/image" Target="media/image1.gif"/></Relationships>
</file>

<file path=word/theme/theme1.xml><?xml version="1.0" encoding="utf-8"?>
<a:theme xmlns:a="http://schemas.openxmlformats.org/drawingml/2006/main" name="Tema de Offic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明朝"/>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o" ma:contentTypeID="0x010100F2E0F32964D9B84EA054B84E5D4157A0" ma:contentTypeVersion="20" ma:contentTypeDescription="Crear nuevo documento." ma:contentTypeScope="" ma:versionID="3aa158c1e2510b50ba9620437d74e4ff">
  <xsd:schema xmlns:xsd="http://www.w3.org/2001/XMLSchema" xmlns:xs="http://www.w3.org/2001/XMLSchema" xmlns:p="http://schemas.microsoft.com/office/2006/metadata/properties" xmlns:ns2="9d85dbaf-23eb-4e57-a637-93dcacc8b1a1" xmlns:ns3="a6cb9e4b-f1d1-4245-83ec-6cad768d538a" targetNamespace="http://schemas.microsoft.com/office/2006/metadata/properties" ma:root="true" ma:fieldsID="41aa8ca4bdcfc2e304923d637cfc37a1" ns2:_="" ns3:_="">
    <xsd:import namespace="9d85dbaf-23eb-4e57-a637-93dcacc8b1a1"/>
    <xsd:import namespace="a6cb9e4b-f1d1-4245-83ec-6cad768d538a"/>
    <xsd:element name="properties">
      <xsd:complexType>
        <xsd:sequence>
          <xsd:element name="documentManagement">
            <xsd:complexType>
              <xsd:all>
                <xsd:element ref="ns2:MediaServiceMetadata" minOccurs="0"/>
                <xsd:element ref="ns2:MediaServiceFastMetadata" minOccurs="0"/>
                <xsd:element ref="ns2:MediaServiceEventHashCode" minOccurs="0"/>
                <xsd:element ref="ns2:MediaServiceGenerationTime" minOccurs="0"/>
                <xsd:element ref="ns3:SharedWithUsers" minOccurs="0"/>
                <xsd:element ref="ns3:SharedWithDetails" minOccurs="0"/>
                <xsd:element ref="ns2:MediaServiceAutoTags" minOccurs="0"/>
                <xsd:element ref="ns2:MediaServiceOCR" minOccurs="0"/>
                <xsd:element ref="ns2:MediaServiceDateTaken" minOccurs="0"/>
                <xsd:element ref="ns2:MediaServiceAutoKeyPoints" minOccurs="0"/>
                <xsd:element ref="ns2:MediaServiceKeyPoints" minOccurs="0"/>
                <xsd:element ref="ns2:No" minOccurs="0"/>
                <xsd:element ref="ns2:MediaLengthInSeconds" minOccurs="0"/>
                <xsd:element ref="ns2:lcf76f155ced4ddcb4097134ff3c332f" minOccurs="0"/>
                <xsd:element ref="ns3:TaxCatchAll" minOccurs="0"/>
                <xsd:element ref="ns2:MediaServiceObjectDetectorVersions" minOccurs="0"/>
                <xsd:element ref="ns2:_Flow_SignoffStatus" minOccurs="0"/>
                <xsd:element ref="ns2:MediaServiceLocation" minOccurs="0"/>
                <xsd:element ref="ns2:MediaServiceSearchPropertie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d85dbaf-23eb-4e57-a637-93dcacc8b1a1"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EventHashCode" ma:index="10" nillable="true" ma:displayName="MediaServiceEventHashCode" ma:hidden="true" ma:internalName="MediaServiceEventHashCode" ma:readOnly="true">
      <xsd:simpleType>
        <xsd:restriction base="dms:Text"/>
      </xsd:simpleType>
    </xsd:element>
    <xsd:element name="MediaServiceGenerationTime" ma:index="11" nillable="true" ma:displayName="MediaServiceGenerationTime" ma:hidden="true" ma:internalName="MediaServiceGenerationTime" ma:readOnly="true">
      <xsd:simpleType>
        <xsd:restriction base="dms:Text"/>
      </xsd:simpleType>
    </xsd:element>
    <xsd:element name="MediaServiceAutoTags" ma:index="14" nillable="true" ma:displayName="Tags" ma:internalName="MediaServiceAutoTags" ma:readOnly="true">
      <xsd:simpleType>
        <xsd:restriction base="dms:Text"/>
      </xsd:simpleType>
    </xsd:element>
    <xsd:element name="MediaServiceOCR" ma:index="15" nillable="true" ma:displayName="Extracted Text" ma:internalName="MediaServiceOCR" ma:readOnly="true">
      <xsd:simpleType>
        <xsd:restriction base="dms:Note">
          <xsd:maxLength value="255"/>
        </xsd:restriction>
      </xsd:simpleType>
    </xsd:element>
    <xsd:element name="MediaServiceDateTaken" ma:index="16" nillable="true" ma:displayName="MediaServiceDateTaken" ma:hidden="true" ma:internalName="MediaServiceDateTaken" ma:readOnly="true">
      <xsd:simpleType>
        <xsd:restriction base="dms:Text"/>
      </xsd:simpleType>
    </xsd:element>
    <xsd:element name="MediaServiceAutoKeyPoints" ma:index="17" nillable="true" ma:displayName="MediaServiceAutoKeyPoints" ma:hidden="true" ma:internalName="MediaServiceAutoKeyPoints" ma:readOnly="true">
      <xsd:simpleType>
        <xsd:restriction base="dms:Note"/>
      </xsd:simpleType>
    </xsd:element>
    <xsd:element name="MediaServiceKeyPoints" ma:index="18" nillable="true" ma:displayName="KeyPoints" ma:internalName="MediaServiceKeyPoints" ma:readOnly="true">
      <xsd:simpleType>
        <xsd:restriction base="dms:Note">
          <xsd:maxLength value="255"/>
        </xsd:restriction>
      </xsd:simpleType>
    </xsd:element>
    <xsd:element name="No" ma:index="19" nillable="true" ma:displayName="No" ma:format="Dropdown" ma:internalName="No" ma:percentage="FALSE">
      <xsd:simpleType>
        <xsd:restriction base="dms:Number"/>
      </xsd:simpleType>
    </xsd:element>
    <xsd:element name="MediaLengthInSeconds" ma:index="20" nillable="true" ma:displayName="Length (seconds)" ma:internalName="MediaLengthInSeconds" ma:readOnly="true">
      <xsd:simpleType>
        <xsd:restriction base="dms:Unknown"/>
      </xsd:simpleType>
    </xsd:element>
    <xsd:element name="lcf76f155ced4ddcb4097134ff3c332f" ma:index="22" nillable="true" ma:taxonomy="true" ma:internalName="lcf76f155ced4ddcb4097134ff3c332f" ma:taxonomyFieldName="MediaServiceImageTags" ma:displayName="Etiquetas de imagen" ma:readOnly="false" ma:fieldId="{5cf76f15-5ced-4ddc-b409-7134ff3c332f}" ma:taxonomyMulti="true" ma:sspId="d11a0eb6-ad86-4071-a759-4f0356bdcc6a" ma:termSetId="09814cd3-568e-fe90-9814-8d621ff8fb84" ma:anchorId="fba54fb3-c3e1-fe81-a776-ca4b69148c4d" ma:open="true" ma:isKeyword="false">
      <xsd:complexType>
        <xsd:sequence>
          <xsd:element ref="pc:Terms" minOccurs="0" maxOccurs="1"/>
        </xsd:sequence>
      </xsd:complexType>
    </xsd:element>
    <xsd:element name="MediaServiceObjectDetectorVersions" ma:index="24" nillable="true" ma:displayName="MediaServiceObjectDetectorVersions" ma:description="" ma:hidden="true" ma:indexed="true" ma:internalName="MediaServiceObjectDetectorVersions" ma:readOnly="true">
      <xsd:simpleType>
        <xsd:restriction base="dms:Text"/>
      </xsd:simpleType>
    </xsd:element>
    <xsd:element name="_Flow_SignoffStatus" ma:index="25" nillable="true" ma:displayName="Estado de aprobación" ma:internalName="Estado_x0020_de_x0020_aprobaci_x00f3_n">
      <xsd:simpleType>
        <xsd:restriction base="dms:Text"/>
      </xsd:simpleType>
    </xsd:element>
    <xsd:element name="MediaServiceLocation" ma:index="26" nillable="true" ma:displayName="Location" ma:description="" ma:indexed="true" ma:internalName="MediaServiceLocation" ma:readOnly="true">
      <xsd:simpleType>
        <xsd:restriction base="dms:Text"/>
      </xsd:simpleType>
    </xsd:element>
    <xsd:element name="MediaServiceSearchProperties" ma:index="27" nillable="true" ma:displayName="MediaServiceSearchProperties" ma:hidden="true" ma:internalName="MediaServiceSearchPropertie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a6cb9e4b-f1d1-4245-83ec-6cad768d538a" elementFormDefault="qualified">
    <xsd:import namespace="http://schemas.microsoft.com/office/2006/documentManagement/types"/>
    <xsd:import namespace="http://schemas.microsoft.com/office/infopath/2007/PartnerControls"/>
    <xsd:element name="SharedWithUsers" ma:index="12" nillable="true" ma:displayName="Compartido c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Detalles de uso compartido" ma:internalName="SharedWithDetails" ma:readOnly="true">
      <xsd:simpleType>
        <xsd:restriction base="dms:Note">
          <xsd:maxLength value="255"/>
        </xsd:restriction>
      </xsd:simpleType>
    </xsd:element>
    <xsd:element name="TaxCatchAll" ma:index="23" nillable="true" ma:displayName="Taxonomy Catch All Column" ma:hidden="true" ma:list="{1105a6f2-09f1-4f7d-bab9-e03f1dc4ac6e}" ma:internalName="TaxCatchAll" ma:showField="CatchAllData" ma:web="a6cb9e4b-f1d1-4245-83ec-6cad768d538a">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Tipo de contenido"/>
        <xsd:element ref="dc:title" minOccurs="0" maxOccurs="1" ma:index="4" ma:displayName="Título"/>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No xmlns="9d85dbaf-23eb-4e57-a637-93dcacc8b1a1" xsi:nil="true"/>
    <TaxCatchAll xmlns="a6cb9e4b-f1d1-4245-83ec-6cad768d538a" xsi:nil="true"/>
    <_Flow_SignoffStatus xmlns="9d85dbaf-23eb-4e57-a637-93dcacc8b1a1" xsi:nil="true"/>
    <lcf76f155ced4ddcb4097134ff3c332f xmlns="9d85dbaf-23eb-4e57-a637-93dcacc8b1a1">
      <Terms xmlns="http://schemas.microsoft.com/office/infopath/2007/PartnerControls"/>
    </lcf76f155ced4ddcb4097134ff3c332f>
  </documentManagement>
</p:properties>
</file>

<file path=customXml/itemProps1.xml><?xml version="1.0" encoding="utf-8"?>
<ds:datastoreItem xmlns:ds="http://schemas.openxmlformats.org/officeDocument/2006/customXml" ds:itemID="{19B0637E-D058-473B-8FE7-AA861F69C797}">
  <ds:schemaRefs>
    <ds:schemaRef ds:uri="http://schemas.microsoft.com/sharepoint/v3/contenttype/forms"/>
  </ds:schemaRefs>
</ds:datastoreItem>
</file>

<file path=customXml/itemProps2.xml><?xml version="1.0" encoding="utf-8"?>
<ds:datastoreItem xmlns:ds="http://schemas.openxmlformats.org/officeDocument/2006/customXml" ds:itemID="{EEC28170-A2E2-4F6C-A4BF-C59B143B5A37}"/>
</file>

<file path=customXml/itemProps3.xml><?xml version="1.0" encoding="utf-8"?>
<ds:datastoreItem xmlns:ds="http://schemas.openxmlformats.org/officeDocument/2006/customXml" ds:itemID="{163618BE-28CB-4D69-955E-CDA788483BED}">
  <ds:schemaRefs>
    <ds:schemaRef ds:uri="http://schemas.microsoft.com/office/2006/metadata/properties"/>
    <ds:schemaRef ds:uri="http://schemas.microsoft.com/office/infopath/2007/PartnerControls"/>
  </ds:schemaRefs>
</ds:datastoreItem>
</file>

<file path=docMetadata/LabelInfo.xml><?xml version="1.0" encoding="utf-8"?>
<clbl:labelList xmlns:clbl="http://schemas.microsoft.com/office/2020/mipLabelMetadata">
  <clbl:label id="{7b09041e-2451-49d0-8cb1-79d5e3d8c1be}" enabled="0" method="" siteId="{7b09041e-2451-49d0-8cb1-79d5e3d8c1be}" removed="1"/>
</clbl:labelList>
</file>

<file path=docProps/app.xml><?xml version="1.0" encoding="utf-8"?>
<Properties xmlns="http://schemas.openxmlformats.org/officeDocument/2006/extended-properties" xmlns:vt="http://schemas.openxmlformats.org/officeDocument/2006/docPropsVTypes">
  <Template>Normal.dotm</Template>
  <TotalTime>4</TotalTime>
  <Pages>22</Pages>
  <Words>7453</Words>
  <Characters>40993</Characters>
  <Application>Microsoft Office Word</Application>
  <DocSecurity>0</DocSecurity>
  <Lines>341</Lines>
  <Paragraphs>96</Paragraphs>
  <ScaleCrop>false</ScaleCrop>
  <Company/>
  <LinksUpToDate>false</LinksUpToDate>
  <CharactersWithSpaces>48350</CharactersWithSpaces>
  <SharedDoc>false</SharedDoc>
  <HLinks>
    <vt:vector size="54" baseType="variant">
      <vt:variant>
        <vt:i4>8126526</vt:i4>
      </vt:variant>
      <vt:variant>
        <vt:i4>24</vt:i4>
      </vt:variant>
      <vt:variant>
        <vt:i4>0</vt:i4>
      </vt:variant>
      <vt:variant>
        <vt:i4>5</vt:i4>
      </vt:variant>
      <vt:variant>
        <vt:lpwstr>https://nam02.safelinks.protection.outlook.com/?url=https%3A%2F%2Fwww.colombiacompra.gov.co%2Farchivos%2Fboletin%2Fboletin-edicion-n-3-de-2026-radar-de-la-compra-publica&amp;data=05%7C02%7Ckevin.herrera%40colombiacompra.gov.co%7C7128555136e04fa6887d08dee99e1b50%7C7b09041e245149d08cb179d5e3d8c1be%7C0%7C0%7C639205062456193009%7CUnknown%7CTWFpbGZsb3d8eyJFbXB0eU1hcGkiOnRydWUsIlYiOiIwLjAuMDAwMCIsIlAiOiJXaW4zMiIsIkFOIjoiTWFpbCIsIldUIjoyfQ%3D%3D%7C0%7C%7C%7C&amp;sdata=UzfkgEtiaYEyHEetqxt855f8AuP5LYxtk7vvEUZbYA4%3D&amp;reserved=0</vt:lpwstr>
      </vt:variant>
      <vt:variant>
        <vt:lpwstr/>
      </vt:variant>
      <vt:variant>
        <vt:i4>8060982</vt:i4>
      </vt:variant>
      <vt:variant>
        <vt:i4>21</vt:i4>
      </vt:variant>
      <vt:variant>
        <vt:i4>0</vt:i4>
      </vt:variant>
      <vt:variant>
        <vt:i4>5</vt:i4>
      </vt:variant>
      <vt:variant>
        <vt:lpwstr>https://nam02.safelinks.protection.outlook.com/?url=https%3A%2F%2Fwww.colombiacompra.gov.co%2Farchivos%2Fcircular%2Fcircular-externa-002-de-2026&amp;data=05%7C02%7Ckevin.herrera%40colombiacompra.gov.co%7C7128555136e04fa6887d08dee99e1b50%7C7b09041e245149d08cb179d5e3d8c1be%7C0%7C0%7C639205062456173273%7CUnknown%7CTWFpbGZsb3d8eyJFbXB0eU1hcGkiOnRydWUsIlYiOiIwLjAuMDAwMCIsIlAiOiJXaW4zMiIsIkFOIjoiTWFpbCIsIldUIjoyfQ%3D%3D%7C0%7C%7C%7C&amp;sdata=pFF2weTDwTja7q6Ap9s%2BCx5YiMno7NDP4mFhEzjkVKM%3D&amp;reserved=0</vt:lpwstr>
      </vt:variant>
      <vt:variant>
        <vt:lpwstr/>
      </vt:variant>
      <vt:variant>
        <vt:i4>7995446</vt:i4>
      </vt:variant>
      <vt:variant>
        <vt:i4>18</vt:i4>
      </vt:variant>
      <vt:variant>
        <vt:i4>0</vt:i4>
      </vt:variant>
      <vt:variant>
        <vt:i4>5</vt:i4>
      </vt:variant>
      <vt:variant>
        <vt:lpwstr>https://nam02.safelinks.protection.outlook.com/?url=https%3A%2F%2Fwww.colombiacompra.gov.co%2Farchivos%2Fcircular%2Fcircular-externa-003-de-2026&amp;data=05%7C02%7Ckevin.herrera%40colombiacompra.gov.co%7C7128555136e04fa6887d08dee99e1b50%7C7b09041e245149d08cb179d5e3d8c1be%7C0%7C0%7C639205062456152838%7CUnknown%7CTWFpbGZsb3d8eyJFbXB0eU1hcGkiOnRydWUsIlYiOiIwLjAuMDAwMCIsIlAiOiJXaW4zMiIsIkFOIjoiTWFpbCIsIldUIjoyfQ%3D%3D%7C0%7C%7C%7C&amp;sdata=bgDPR1P0CVRLi6mk9%2BWdCPNYTnkaFQJscHNWdb%2FEGkw%3D&amp;reserved=0</vt:lpwstr>
      </vt:variant>
      <vt:variant>
        <vt:lpwstr/>
      </vt:variant>
      <vt:variant>
        <vt:i4>6815795</vt:i4>
      </vt:variant>
      <vt:variant>
        <vt:i4>15</vt:i4>
      </vt:variant>
      <vt:variant>
        <vt:i4>0</vt:i4>
      </vt:variant>
      <vt:variant>
        <vt:i4>5</vt:i4>
      </vt:variant>
      <vt:variant>
        <vt:lpwstr>https://nam02.safelinks.protection.outlook.com/?url=https%3A%2F%2Fwww.colombiacompra.gov.co%2Farchivos%2Fmanual%2Fguia-de-garantias-en-procesos-de-contratacion&amp;data=05%7C02%7Ckevin.herrera%40colombiacompra.gov.co%7C7128555136e04fa6887d08dee99e1b50%7C7b09041e245149d08cb179d5e3d8c1be%7C0%7C0%7C639205062456125663%7CUnknown%7CTWFpbGZsb3d8eyJFbXB0eU1hcGkiOnRydWUsIlYiOiIwLjAuMDAwMCIsIlAiOiJXaW4zMiIsIkFOIjoiTWFpbCIsIldUIjoyfQ%3D%3D%7C0%7C%7C%7C&amp;sdata=Ldbf5hiM2miaBuoT6GaOxk01ChsdPNYZcsyx%2BC3HcKE%3D&amp;reserved=0</vt:lpwstr>
      </vt:variant>
      <vt:variant>
        <vt:lpwstr/>
      </vt:variant>
      <vt:variant>
        <vt:i4>7471218</vt:i4>
      </vt:variant>
      <vt:variant>
        <vt:i4>12</vt:i4>
      </vt:variant>
      <vt:variant>
        <vt:i4>0</vt:i4>
      </vt:variant>
      <vt:variant>
        <vt:i4>5</vt:i4>
      </vt:variant>
      <vt:variant>
        <vt:lpwstr>https://relatoria.colombiacompra.gov.co/busqueda/conceptos</vt:lpwstr>
      </vt:variant>
      <vt:variant>
        <vt:lpwstr/>
      </vt:variant>
      <vt:variant>
        <vt:i4>131072</vt:i4>
      </vt:variant>
      <vt:variant>
        <vt:i4>9</vt:i4>
      </vt:variant>
      <vt:variant>
        <vt:i4>0</vt:i4>
      </vt:variant>
      <vt:variant>
        <vt:i4>5</vt:i4>
      </vt:variant>
      <vt:variant>
        <vt:lpwstr>https://www1.funcionpublica.gov.co/eva/gestornormativo/norma.php?i=4125</vt:lpwstr>
      </vt:variant>
      <vt:variant>
        <vt:lpwstr>267</vt:lpwstr>
      </vt:variant>
      <vt:variant>
        <vt:i4>851971</vt:i4>
      </vt:variant>
      <vt:variant>
        <vt:i4>6</vt:i4>
      </vt:variant>
      <vt:variant>
        <vt:i4>0</vt:i4>
      </vt:variant>
      <vt:variant>
        <vt:i4>5</vt:i4>
      </vt:variant>
      <vt:variant>
        <vt:lpwstr>https://www1.funcionpublica.gov.co/eva/gestornormativo/norma.php?i=4125</vt:lpwstr>
      </vt:variant>
      <vt:variant>
        <vt:lpwstr>197</vt:lpwstr>
      </vt:variant>
      <vt:variant>
        <vt:i4>196611</vt:i4>
      </vt:variant>
      <vt:variant>
        <vt:i4>3</vt:i4>
      </vt:variant>
      <vt:variant>
        <vt:i4>0</vt:i4>
      </vt:variant>
      <vt:variant>
        <vt:i4>5</vt:i4>
      </vt:variant>
      <vt:variant>
        <vt:lpwstr>https://www1.funcionpublica.gov.co/eva/gestornormativo/norma.php?i=4125</vt:lpwstr>
      </vt:variant>
      <vt:variant>
        <vt:lpwstr>179</vt:lpwstr>
      </vt:variant>
      <vt:variant>
        <vt:i4>1572925</vt:i4>
      </vt:variant>
      <vt:variant>
        <vt:i4>0</vt:i4>
      </vt:variant>
      <vt:variant>
        <vt:i4>0</vt:i4>
      </vt:variant>
      <vt:variant>
        <vt:i4>5</vt:i4>
      </vt:variant>
      <vt:variant>
        <vt:lpwstr>mailto:daniagarzon@gmail.com</vt:lpwstr>
      </vt:variant>
      <vt:variant>
        <vt:lpwstr/>
      </vt:variant>
    </vt:vector>
  </HLinks>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Andrés Felipe Ospina Acosta</dc:creator>
  <cp:keywords/>
  <dc:description/>
  <cp:lastModifiedBy>Denis Andrea Cárdenas Hernández</cp:lastModifiedBy>
  <cp:revision>5</cp:revision>
  <cp:lastPrinted>2023-01-10T21:18:00Z</cp:lastPrinted>
  <dcterms:created xsi:type="dcterms:W3CDTF">2026-09-07T02:15:00Z</dcterms:created>
  <dcterms:modified xsi:type="dcterms:W3CDTF">2026-09-07T02:27:00Z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0x010100F2E0F32964D9B84EA054B84E5D4157A0</vt:lpwstr>
  </property>
  <property fmtid="{D5CDD505-2E9C-101B-9397-08002B2CF9AE}" pid="3" name="MediaServiceImageTags">
    <vt:lpwstr/>
  </property>
</Properties>
</file>